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82"/>
  </p:notesMasterIdLst>
  <p:sldIdLst>
    <p:sldId id="290" r:id="rId4"/>
    <p:sldId id="449" r:id="rId5"/>
    <p:sldId id="392" r:id="rId6"/>
    <p:sldId id="389" r:id="rId7"/>
    <p:sldId id="393" r:id="rId8"/>
    <p:sldId id="391" r:id="rId9"/>
    <p:sldId id="390" r:id="rId10"/>
    <p:sldId id="395" r:id="rId11"/>
    <p:sldId id="397" r:id="rId12"/>
    <p:sldId id="398" r:id="rId13"/>
    <p:sldId id="394" r:id="rId14"/>
    <p:sldId id="285" r:id="rId15"/>
    <p:sldId id="264" r:id="rId16"/>
    <p:sldId id="265" r:id="rId17"/>
    <p:sldId id="286" r:id="rId18"/>
    <p:sldId id="266" r:id="rId19"/>
    <p:sldId id="267" r:id="rId20"/>
    <p:sldId id="268" r:id="rId21"/>
    <p:sldId id="446" r:id="rId22"/>
    <p:sldId id="445" r:id="rId23"/>
    <p:sldId id="349" r:id="rId24"/>
    <p:sldId id="350" r:id="rId25"/>
    <p:sldId id="351" r:id="rId26"/>
    <p:sldId id="443" r:id="rId27"/>
    <p:sldId id="353" r:id="rId28"/>
    <p:sldId id="261" r:id="rId29"/>
    <p:sldId id="402" r:id="rId30"/>
    <p:sldId id="385" r:id="rId31"/>
    <p:sldId id="386" r:id="rId32"/>
    <p:sldId id="448" r:id="rId33"/>
    <p:sldId id="257" r:id="rId34"/>
    <p:sldId id="447" r:id="rId35"/>
    <p:sldId id="382" r:id="rId36"/>
    <p:sldId id="345" r:id="rId37"/>
    <p:sldId id="346" r:id="rId38"/>
    <p:sldId id="383" r:id="rId39"/>
    <p:sldId id="348" r:id="rId40"/>
    <p:sldId id="262" r:id="rId41"/>
    <p:sldId id="444" r:id="rId42"/>
    <p:sldId id="289" r:id="rId43"/>
    <p:sldId id="276" r:id="rId44"/>
    <p:sldId id="40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439" r:id="rId56"/>
    <p:sldId id="287" r:id="rId57"/>
    <p:sldId id="270" r:id="rId58"/>
    <p:sldId id="271" r:id="rId59"/>
    <p:sldId id="288" r:id="rId60"/>
    <p:sldId id="272" r:id="rId61"/>
    <p:sldId id="273" r:id="rId62"/>
    <p:sldId id="274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67" r:id="rId74"/>
    <p:sldId id="380" r:id="rId75"/>
    <p:sldId id="381" r:id="rId76"/>
    <p:sldId id="368" r:id="rId77"/>
    <p:sldId id="369" r:id="rId78"/>
    <p:sldId id="441" r:id="rId79"/>
    <p:sldId id="364" r:id="rId80"/>
    <p:sldId id="277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94660"/>
  </p:normalViewPr>
  <p:slideViewPr>
    <p:cSldViewPr snapToGrid="0">
      <p:cViewPr>
        <p:scale>
          <a:sx n="98" d="100"/>
          <a:sy n="98" d="100"/>
        </p:scale>
        <p:origin x="69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22.9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1 107 24575,'4'0'0,"10"0"0,6 0 0,5 0 0,1 0 0,2 0 0,-1 0 0,-9-4 0,-15-6 0,-9-5 0,-8-1 0,-5 4 0,-3 2 0,1 0 0,5-3 0,5-3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28.3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0.2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0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1.2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1.6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1.9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2.3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4 24575,'0'-4'0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2.8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 24575,'4'0'0,"2"-4"0,-1-6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5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5.5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03.5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6.1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24575,'5'0'0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37.9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2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2.8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3.2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24575,'4'0'0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3.6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24575,'4'0'0,"6"0"0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3.9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4.3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24575,'4'0'0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4.6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5.0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24575,'5'0'0,"4"0"0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12.2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0 126 24575,'57'1'0,"61"-2"0,-105 0 0,0-1 0,-1 0 0,0 0 0,1-2 0,-1 1 0,23-12 0,-35 15 0,1 0 0,-1 0 0,1 0 0,-1 0 0,1 0 0,-1 0 0,0 0 0,1 0 0,-1 0 0,1-1 0,-1 1 0,1 0 0,-1 0 0,0 0 0,1-1 0,-1 1 0,0 0 0,1-1 0,-1 1 0,0 0 0,1-1 0,-1 1 0,0 0 0,0-1 0,1 1 0,-1-1 0,0 1 0,0 0 0,0-1 0,1 1 0,-1-1 0,0 1 0,0-1 0,0 1 0,0-1 0,0 1 0,0 0 0,0-1 0,0 1 0,0-1 0,0 1 0,0-1 0,-1 1 0,1-1 0,-22-10 0,-5-5 0,26 16-3,0-1 1,0 0-1,1 0 0,-1 0 0,0 0 0,1 0 0,-1 0 0,1 0 0,-1 0 1,1 0-1,0 0 0,-1 0 0,1 0 0,0-1 0,0 1 0,0 0 0,0 0 1,0 0-1,0 0 0,0 0 0,0 0 0,0-1 0,0 1 0,1 0 0,-1 0 1,0 0-1,2-2 0,-1 2 17,1-1 0,-1 1 1,1-1-1,-1 1 0,1 0 1,0-1-1,0 1 0,0 0 1,0 0-1,0 0 0,0 1 0,0-1 1,3 0-1,7-2-385,1 1-1,-1 0 1,22 0 0,-11 2-6455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5.3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5.7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24575,'4'0'0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6.0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  <inkml:trace contextRef="#ctx0" brushRef="#br0" timeOffset="1">26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6.3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6.7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7.0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24575,'8'0'0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7.3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24575,'4'0'0</inkml:trace>
  <inkml:trace contextRef="#ctx0" brushRef="#br0" timeOffset="1">26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8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48.5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21.7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336 1 24575,'-14'1'0,"0"0"0,1 1 0,-1 1 0,1 0 0,0 1 0,0 1 0,0 0 0,-17 9 0,12-6 0,-133 54 0,122-53-1365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13.8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442 26 24575,'-7'-4'0,"0"1"0,0-1 0,0 2 0,-1-1 0,1 1 0,-1 0 0,1 1 0,-1-1 0,0 2 0,1-1 0,-15 2 0,7-2 0,-190 0 59,108 2-1483,76-1-5402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24.3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41 24575,'23'-1'0,"1"-1"0,-1-2 0,33-9 0,-33 7 0,1 1 0,-1 1 0,37-2 0,4 7-1365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26.5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 24575,'199'-12'0,"-141"10"-1365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27.3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8 24575,'0'-2'0,"0"-4"0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28.0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37 24575,'0'-2'0,"0"-6"0,0-3 0,0-5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35.3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19 24575,'2'-2'0,"3"-1"0,3 0 0,3 1 0,1 0 0,2 1 0,0 0 0,0 1 0,2 0 0,1 0 0,0 0 0,-1 1 0,-1-1 0,0 0 0,-1-3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6:36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29 24575,'2'0'0,"4"0"0,2 0 0,7 0 0,3-5 0,1-1 0,2-2 0,0-2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7:05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187 301 24575,'-2'-2'0,"0"0"0,0 0 0,-1 0 0,1 0 0,-1 1 0,1-1 0,-1 1 0,0-1 0,0 1 0,1 0 0,-6-1 0,3 0 0,-3-1 0,0 0 0,-1 1 0,1 0 0,-1 1 0,-16-1 0,-23-4 0,47 5 0,0 1 0,0 0 0,0-1 0,0 1 0,0-1 0,0 1 0,0-1 0,0 0 0,0 1 0,0-1 0,0 0 0,0 1 0,1-1 0,-1 0 0,0 0 0,1 0 0,-1 0 0,1 0 0,-1 0 0,1 0 0,-1 0 0,1 0 0,-1 0 0,1 0 0,0 0 0,0 0 0,0 0 0,-1 0 0,1 0 0,0 0 0,0 0 0,1-1 0,-1 1 0,0 0 0,0 0 0,0 0 0,1 0 0,-1 0 0,0 0 0,1 0 0,-1 0 0,1 0 0,0 0 0,-1 0 0,2-1 0,34-50 0,-29 42 0,13-17 0,54-68 0,-78 98 0,1-1 0,-2 1 0,1-1 0,0 1 0,0-1 0,-1-1 0,1 1 0,-1-1 0,0 1 0,1-1 0,-1-1 0,0 1 0,-6 0 0,-72 0 0,78-1 0,35-1 0,-15 1 0,0-1 0,0 2 0,-1 0 0,1 0 0,22 6 0,-33-6 0,-1 1 0,0-1 0,1 0 0,-1 1 0,0 0 0,0 0 0,0 0 0,0 0 0,0 0 0,0 0 0,0 1 0,-1 0 0,1-1 0,-1 1 0,0 0 0,0 0 0,0 0 0,0 0 0,0 1 0,-1-1 0,0 0 0,1 1 0,-1-1 0,0 1 0,-1-1 0,1 1 0,-1 0 0,1-1 0,-1 5 0,-2 12 0,1-16 0,1 0 0,-1 0 0,1-1 0,-1 1 0,1 0 0,0 0 0,0-1 0,1 1 0,-1 0 0,1 0 0,0-1 0,0 1 0,0-1 0,0 1 0,3 4 0,-3-8 0,0 0 0,1 0 0,-1 0 0,0 0 0,0 0 0,0 0 0,0 0 0,0 0 0,0-1 0,1 1 0,-1 0 0,0-1 0,0 1 0,0-1 0,0 1 0,0-1 0,0 0 0,0 1 0,0-1 0,-1 0 0,1 1 0,0-1 0,0 0 0,-1 0 0,1 0 0,0 0 0,-1 0 0,1 0 0,-1 0 0,1 0 0,-1 0 0,1 0 0,-1-2 0,19-37 0,-18 37 0,0-1 0,0 1 0,-1-1 0,1 1 0,-1-1 0,1 1 0,-1-1 0,0 1 0,-1-1 0,1 1 0,-2-7 0,2 9 0,0 1 0,0-1 0,-1 0 0,1 1 0,0-1 0,-1 0 0,1 1 0,0-1 0,-1 1 0,1-1 0,-1 1 0,1-1 0,-1 1 0,1-1 0,-1 1 0,1-1 0,-1 1 0,0 0 0,1-1 0,-1 1 0,1 0 0,-1 0 0,0-1 0,0 1 0,-1 0 0,1 0 0,-1 0 0,0 1 0,1-1 0,-1 0 0,1 1 0,-1-1 0,1 1 0,-1 0 0,1-1 0,0 1 0,-1 0 0,1 0 0,0 0 0,-2 1 0,0 1 0,1-1 0,0 1 0,0 0 0,0-1 0,0 1 0,0 0 0,0 0 0,1 0 0,-1 1 0,1-1 0,0 0 0,0 0 0,0 1 0,1-1 0,-1 0 0,1 1 0,0 3 0,0-4 0,0 0 0,0 0 0,0-1 0,-1 1 0,1 0 0,-1 0 0,0-1 0,1 1 0,-1 0 0,0-1 0,0 1 0,-1-1 0,1 1 0,-1-1 0,1 1 0,-1-1 0,0 0 0,0 0 0,0 0 0,0 0 0,0 0 0,0-1 0,0 1 0,-1 0 0,-2 1 0,-18 5 0,25-11 0,36-20 0,-18 11 0,-17 10 0,1-1 0,-1 1 0,1 0 0,-1 0 0,1 1 0,0-1 0,0 1 0,0 0 0,0 0 0,0 0 0,0 0 0,0 1 0,0 0 0,7 0 0,-8 1 0,0 0 0,0 0 0,-1 0 0,1 1 0,0-1 0,-1 1 0,1-1 0,-1 1 0,0 0 0,0 0 0,0 0 0,0 1 0,0-1 0,0 0 0,0 1 0,-1-1 0,1 1 0,-1 0 0,0-1 0,2 6 0,9 36 0,-11-37 0,1 0 0,-1 0 0,2 0 0,-1 0 0,5 10 0,-6-17 0,-1 1 0,0-1 0,0 0 0,0 0 0,0 1 0,0-1 0,0 0 0,1 0 0,-1 1 0,0-1 0,0 0 0,0 0 0,1 1 0,-1-1 0,0 0 0,0 0 0,1 0 0,-1 0 0,0 1 0,0-1 0,1 0 0,-1 0 0,0 0 0,0 0 0,1 0 0,-1 0 0,0 0 0,1 0 0,-1 0 0,0 0 0,0 0 0,1 0 0,-1 0 0,0 0 0,1 0 0,-1 0 0,0 0 0,0 0 0,1 0 0,-1-1 0,0 1 0,1 0 0,9-15 0,5-30 0,-13 39 0,37-115 0,-39 120 0,0 1 0,0-1 0,0 1 0,0-1 0,1 0 0,-1 1 0,0-1 0,0 1 0,0-1 0,0 1 0,1-1 0,-1 1 0,0-1 0,1 1 0,-1-1 0,0 1 0,1-1 0,-1 1 0,0-1 0,1 1 0,-1 0 0,1-1 0,-1 1 0,1 0 0,-1-1 0,1 1 0,-1 0 0,1 0 0,-1 0 0,1-1 0,-1 1 0,1 0 0,0 0 0,-1 0 0,1 0 0,14 16 0,5 33 0,-11 10 0,-8-46 0,1 1 0,0-1 0,1 1 0,0-1 0,7 17 0,-9-27 0,1 0 0,-1 0 0,1 0 0,0 0 0,0 0 0,0-1 0,1 1 0,-1-1 0,1 1 0,-1-1 0,1 0 0,0 0 0,0 0 0,0 0 0,0-1 0,0 1 0,0-1 0,0 0 0,0 0 0,1 0 0,-1 0 0,0 0 0,1-1 0,-1 1 0,7-1 0,-2 0 0,-1 0 0,0 0 0,0-1 0,0 1 0,1-2 0,-1 1 0,0-1 0,0 0 0,0 0 0,-1-1 0,1 0 0,-1 0 0,1-1 0,-1 0 0,0 0 0,0 0 0,-1 0 0,1-1 0,-1 0 0,0-1 0,0 1 0,-1-1 0,0 0 0,0 0 0,0 0 0,-1 0 0,6-13 0,18-41 0,-23 114 0,-5-49 0,1 0 0,-2 0 0,1 0 0,0-1 0,-1 1 0,0-1 0,-3 7 0,5-10 0,0-1 0,-1 1 0,1 0 0,0-1 0,0 1 0,-1-1 0,1 1 0,0 0 0,-1-1 0,1 1 0,-1-1 0,1 1 0,-1-1 0,1 1 0,-1-1 0,1 0 0,-1 1 0,1-1 0,-1 0 0,0 1 0,1-1 0,-1 0 0,0 1 0,1-1 0,-1 0 0,0 0 0,1 0 0,-1 0 0,0 0 0,1 0 0,-1 0 0,0 0 0,1 0 0,-1 0 0,0 0 0,1 0 0,-1-1 0,0 1 0,1 0 0,-1 0 0,0-1 0,1 1 0,-1 0 0,1-1 0,-1 1 0,1-1 0,-1 1 0,1 0 0,-1-1 0,1 1 0,-1-1 0,1 0 0,-1 1 0,1-1 0,0 1 0,0-1 0,-1 0 0,1 1 0,0-1 0,0 1 0,-1-1 0,1-1 0,-3-5 0,0-1 0,1 1 0,0-1 0,0 1 0,1-1 0,0 0 0,0 1 0,1-12 0,5-68 0,-4 65 0,5-26 0,11-50 0,-9 123 0,-1 21 0,-6-31 0,0 1 0,0 1 0,-1 0 0,0-1 0,-6 30 0,5-41 0,-1 0 0,1 0 0,-1 1 0,-1-1 0,1 0 0,-1-1 0,0 1 0,0 0 0,0-1 0,-1 0 0,1 0 0,-1 0 0,0 0 0,0 0 0,-1-1 0,1 0 0,-1 0 0,-6 4 0,8-6 0,1 1 0,-1 0 0,0-1 0,0 1 0,0-1 0,0 0 0,0 0 0,0 0 0,-1 0 0,1-1 0,0 1 0,0-1 0,-1 0 0,-4 0 0,7-1 0,-1 0 0,0 0 0,1-1 0,-1 1 0,1 0 0,-1 0 0,1-1 0,0 1 0,-1-1 0,1 0 0,0 1 0,0-1 0,0 0 0,0 1 0,0-1 0,1 0 0,-1 0 0,0 0 0,1 0 0,0 0 0,-1 0 0,1 0 0,0 0 0,0-3 0,-3-20 0,2 0 0,0-1 0,4-30 0,-4 55 0,1 0 0,0 0 0,0 0 0,1 0 0,-1 0 0,0 0 0,0 0 0,0 1 0,1-1 0,-1 0 0,0 0 0,1 0 0,-1 0 0,0 1 0,1-1 0,-1 0 0,1 0 0,0 1 0,-1-1 0,1 0 0,-1 1 0,1-1 0,0 1 0,0-1 0,-1 1 0,1-1 0,0 1 0,0-1 0,0 1 0,-1 0 0,1-1 0,0 1 0,1 0 0,-1 0 0,0 0 0,0 1 0,0-1 0,0 0 0,0 1 0,0-1 0,0 1 0,0-1 0,0 1 0,0-1 0,0 1 0,0 0 0,-1-1 0,1 1 0,0 0 0,-1 0 0,1 0 0,0-1 0,-1 1 0,1 0 0,-1 0 0,1 0 0,-1 0 0,0 0 0,1 0 0,-1 0 0,0 0 0,1 1 0,0 4 0,0 0 0,0-1 0,0 1 0,0-1 0,-1 1 0,0 0 0,0 0 0,-1-1 0,1 1 0,-1 0 0,-1-1 0,-1 8 0,2-11 0,0-1 0,0 0 0,1 1 0,-1-1 0,0 0 0,0 0 0,0 0 0,0 1 0,0-1 0,-1 0 0,1 0 0,0-1 0,0 1 0,-1 0 0,1 0 0,-1-1 0,1 1 0,-3 0 0,0 0 0,1-1 0,0 0 0,0 0 0,0 0 0,0 0 0,0 0 0,-1-1 0,1 0 0,0 1 0,0-1 0,0 0 0,-5-3 0,-52-30 0,49 26 0,-1 1 0,0 0 0,0 1 0,0 1 0,-27-9 0,35 13 0,0 1 0,0 0 0,0-1 0,0 1 0,-1 1 0,1-1 0,0 0 0,0 1 0,0 0 0,0 0 0,0 0 0,0 1 0,0-1 0,0 1 0,0 0 0,1 0 0,-1 1 0,1-1 0,-1 1 0,1-1 0,0 1 0,0 0 0,0 0 0,-2 4 0,2-6 0,10-13 0,12-15 0,-6 13 0,0 0 0,-1-1 0,-1 0 0,-1-1 0,15-29 0,-16 28 0,-12 22 0,-24 28 0,7-18 0,0-2 0,-23 12 0,36-21 0,1-1 0,-1 0 0,0 0 0,-1-1 0,1 0 0,0 0 0,-1-1 0,1 0 0,-1 0 0,1-1 0,-8 0 0,13 0 0,1 0 0,-1-1 0,1 1 0,-1 0 0,1-1 0,0 1 0,-1-1 0,1 0 0,0 1 0,0-1 0,-1 0 0,1 0 0,0 0 0,0 0 0,0 0 0,0 0 0,0 0 0,0 0 0,0 0 0,0 0 0,0-1 0,1 1 0,-1 0 0,1-1 0,-1 1 0,1 0 0,-1-1 0,1 1 0,-1-1 0,1 1 0,0-1 0,0 1 0,0 0 0,0-1 0,0 1 0,0-1 0,0 1 0,1-1 0,-1 1 0,1-1 0,-1 1 0,0 0 0,1-1 0,0 0 0,1-3 0,-1 1 0,1-1 0,0 1 0,0 0 0,1 0 0,-1 0 0,1 0 0,0 0 0,0 0 0,0 1 0,0-1 0,7-4 0,-10 8 0,0 0 0,0 0 0,0-1 0,0 1 0,0 0 0,0 0 0,0 0 0,0 0 0,0 0 0,0 0 0,0 0 0,1 0 0,-1 0 0,0-1 0,0 1 0,0 0 0,0 0 0,0 0 0,0 0 0,0 0 0,0 0 0,1 0 0,-1 0 0,0 0 0,0 0 0,0 0 0,0 0 0,0 0 0,0 0 0,1 0 0,-1 0 0,0 0 0,0 0 0,0 0 0,0 0 0,0 0 0,0 0 0,0 0 0,1 0 0,-1 0 0,0 1 0,0-1 0,0 0 0,0 0 0,0 0 0,0 0 0,0 0 0,0 0 0,0 0 0,1 0 0,-1 0 0,0 0 0,0 1 0,0-1 0,0 0 0,0 0 0,0 0 0,0 0 0,0 0 0,0 0 0,0 1 0,0-1 0,0 0 0,-4 12 0,-13 17 0,16-27 0,-41 74 0,-29 43 0,71-119-15,-7 13 152,7-12-165,0-1 0,-1 0 0,1 0 0,0 1 0,0-1 0,0 0-1,0 0 1,0 1 0,0-1 0,0 0 0,0 0 0,0 1 0,0-1 0,0 0 0,0 0 0,0 1 0,0-1 0,0 0 0,0 0 0,1 1 0,-1-1 0,0 0 0,0 0 0,0 0-1,0 1 1,0-1 0,0 0 0,1 0 0,-1 0 0,0 1 0,0-1 0,0 0 0,1 0 0,-1 0 0,0 0 0,0 0 0,0 0 0,1 1 0,-1-1 0,0 0 0,0 0 0,1 0-1,-1 0 1,0 0 0,0 0 0,1 0 0,-1 0 0,0 0 0,0 0 0,1 0 0,-1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14.9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1 24575,'0'4'0,"0"6"0,-4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18.2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52 24575,'4'0'0,"10"0"0,-2 0 0,-2-4 0,-8-6 0,-12-1 0,-9 1 0,3 3 0,8 2 0,11 2 0,8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19.4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130 40 24575,'0'-4'0,"4"-2"0,6 1 0,5 1 0,4 1 0,-9 1 0,-11 1 0,-9 1 0,-7 0 0,-5 0 0,-3 0 0,-2 0 0,0-4 0,-3-1 0,2-1-8191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26.2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42 24575,'4'0'0,"6"-4"0,9-6 0,6-1 0,3 2 0,-3 1-8191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8T12:35:27.8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 1 24575,'-4'0'0,"-10"0"0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0C476-7954-4B35-AC47-4AFA7A14644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1E1D-6C16-4C34-95D6-DB242BABA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1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6689-5F28-D609-6ABB-44AC060F7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29680-0F1D-35A0-36D3-B8941D1C7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59476-60C2-67DD-B946-55B4C6D4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40F4-9D14-4379-96C5-95EE789C6907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8DAE2-5C45-F000-3A04-86D2184F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F0C89-1CA3-8D4C-DE4C-681196BE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1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8EAF-A55E-393A-62C9-FDB93F82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B3BD5-5AFE-D442-1554-D33405A94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95725-9640-6CB4-21B7-D92F9778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38B4-24D3-4253-8740-722F59668600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F97DB-CCDF-0D2B-1D0F-81041D4E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FA29F-5DB5-369E-8A23-DC40FE80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C5758-5547-4D0C-D95F-E87D90CF7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4D59C-8451-7A73-2CB6-C51129B7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BA364-F8B1-300E-25AD-AA2621A63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ACD24-30E5-4C2D-BCFB-2CDF931D6F19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AB5FC-446E-C0B6-43C1-8B33B032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200BE-879F-F262-FCAE-E84A4DD1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E88A-FF29-4318-AFAF-BDA2CFB4E3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B5EB-33E6-48A1-ABF9-2B8D320380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079A2-4C5E-4AE1-A1F9-CFF1C5D40D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7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6DEE-1BC5-4E72-890D-927DE605CE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2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9EAD-1696-4E16-8A96-3C265E7703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15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5E67-68BB-4E3F-9C6A-88211C0C1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8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359C-6BA5-4B38-8743-1699DB4745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6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CAD3-FA79-4C64-AF76-25D83CFC99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0A74-AC62-7398-AB37-1FAA3955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1A9C0-536C-2D2F-E699-5C929B340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BB98D-1684-4D48-DCF8-524142EF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848D-5E79-45D9-90B9-898B7AF72832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E6603-77D8-241E-39F2-56D6760F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46D67-5760-A4A3-9458-992AAF05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3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1BC83-97C4-4C8D-8BAE-997E032E81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15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4785-29F1-4EE7-ACF0-3EC96A4B72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48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6786-8752-4152-8CD9-81BD6FF9C9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6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12AC-FF26-4959-9EC3-02999A43E63C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76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CD96-01F5-451A-BFDF-F30FC4586273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5569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C7D2-3059-4647-93AD-707D3DDCD534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5564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36FE-D6FC-492A-9191-435AE55B3F9D}" type="datetime1">
              <a:rPr lang="sv-SE" smtClean="0"/>
              <a:t>2024-03-18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628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4AA2-73FD-4DE8-82C6-608F0C225026}" type="datetime1">
              <a:rPr lang="sv-SE" smtClean="0"/>
              <a:t>2024-03-18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543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4A15-0A3B-4174-AAF5-2463D74A287F}" type="datetime1">
              <a:rPr lang="sv-SE" smtClean="0"/>
              <a:t>2024-03-18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3051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DD0E-7A4D-4A09-9F27-0AE804397C2E}" type="datetime1">
              <a:rPr lang="sv-SE" smtClean="0"/>
              <a:t>2024-03-18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242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7C18-76CA-EBF5-8340-56EF504F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F230-BB39-9139-BD78-0E83C669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B6B9-EC92-FEA4-18BF-9621B9EC2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83D7-32DB-4885-B7C7-37F8C52A908D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8735B-0874-2342-2378-06DC8585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D7E1-D51C-BECC-B2C0-78C6F1DF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83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70D8-9D7A-4AC0-9DAE-113B9A7D9DD6}" type="datetime1">
              <a:rPr lang="sv-SE" smtClean="0"/>
              <a:t>2024-03-18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2559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8FAF-50AF-4120-81B9-2161FF713BF8}" type="datetime1">
              <a:rPr lang="sv-SE" smtClean="0"/>
              <a:t>2024-03-18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043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9B79E-A9E7-4686-A199-3AAA4BB2F151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661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706C-FD61-4082-903E-C17434FBCFCF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340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3899-6196-40C8-BE63-F130F4786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F288F-4522-1492-2179-2B92EBD75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02B89-9979-4C2D-C340-B1C20D77F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3AD88-FDA2-AAB8-454B-70BC1CD3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2B14-2B4E-4DED-8EB4-FF1A85F4A47E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A3D2-4BD0-D30A-1EED-E473A46B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179B9-1856-3510-AF70-E52BB314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59E9-0EDA-5935-5001-E1EA3B5F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552F3-DFE8-A2AA-F475-2380EC767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12F68-BF4E-F90D-3DF9-EB822DBF6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FA8E1-87C1-7097-53DB-8D65A382C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AB674-9233-3152-F19C-641531FBF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F6CE1-7845-0D84-95C4-8AA384EF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A2EE-D588-40FC-9867-1419311CF1A9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5E893-4B3B-EB0C-1A69-6977E62C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58CB0-AEF0-2504-421F-EAF41A4E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6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B010-026F-9939-185A-5B1DF8B2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267C9-F21D-AA87-99FA-88A3E6E7F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BB93-EFAD-4805-907E-93A3089BAA62}" type="datetime1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738D4-7E22-A9A6-3626-50DB1CF4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FE649-E1FC-230A-0D34-D7B66EFA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5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6FEFF-4FD0-8EA0-8A05-A0B30668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A6F0-E365-42D6-8CE1-A5111C4B7FF8}" type="datetime1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DDC39-C858-311F-2DFA-324FC4D61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0D197-8D69-626F-4EF9-E99EC9D8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16DD-8479-41CE-57A9-D2121A86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4C212-B850-49DA-9A50-48437464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7D5FE-85F1-589F-4D04-C46AC7C5B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3FBBB-FAE8-AB31-2FBD-62CA73BE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D155C-C5BA-4E83-9602-FB2E6A8049ED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537B6-1BF3-B5E1-1FF3-4D76BE7F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4A97D-A8BF-8A51-F0D8-1B10B06D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6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DCAD-C624-1910-7B53-C87308C2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4F5B1-9EA1-2C5D-8FE7-7914A5625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35684-79E1-BEC0-D11E-720217851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81096-366E-7A01-A7DA-BF5B7C6D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13-7BDD-4E92-9391-40465514B91F}" type="datetime1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FC30A-543B-7DAA-347E-F26D7BAC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9D644-44DF-D977-2FA8-B70373C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4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9CEC1-ADAF-0611-678B-E8CA716E6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4B2B4-F2EC-47EB-4025-2DB7262E1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AA64-AAE6-3E4F-D320-D2ECB4289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5F951-B958-475C-8032-6F33C7A73D3F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4AC2-3F30-DDB5-29D7-EC2538B3E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EDA7-CB0A-9E99-6090-5697BC2B9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8FB8D-299E-4E9F-9432-DA377D3F5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68562-3651-4528-BE79-A7C15AC0F0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8387-8778-4767-88D0-8F25E32D731F}" type="datetime1">
              <a:rPr lang="sv-SE" smtClean="0"/>
              <a:t>2024-03-18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2CD55-FD8F-4F38-B0BD-E68D421EA7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091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ohmander.com/Information/Ref.htm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1.wmf"/><Relationship Id="rId2" Type="http://schemas.openxmlformats.org/officeDocument/2006/relationships/oleObject" Target="../embeddings/oleObject6.bin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24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3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lohmander.com/PLRSAWS_19.pdf" TargetMode="Externa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1.jpeg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50.wmf"/><Relationship Id="rId4" Type="http://schemas.openxmlformats.org/officeDocument/2006/relationships/image" Target="../media/image47.emf"/><Relationship Id="rId9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319-66514-6_5" TargetMode="Externa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72.emf"/><Relationship Id="rId4" Type="http://schemas.openxmlformats.org/officeDocument/2006/relationships/image" Target="../media/image69.emf"/><Relationship Id="rId9" Type="http://schemas.openxmlformats.org/officeDocument/2006/relationships/oleObject" Target="../embeddings/oleObject4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medcraveonline.com/IRATJ/IRATJ-05-00193.pdf" TargetMode="Externa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5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5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54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5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5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hmander.com/PL_Game_200116.pptx" TargetMode="External"/><Relationship Id="rId2" Type="http://schemas.openxmlformats.org/officeDocument/2006/relationships/hyperlink" Target="http://www.lohmander.com/PL_Game_200116.pdf" TargetMode="Externa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.xml"/><Relationship Id="rId21" Type="http://schemas.openxmlformats.org/officeDocument/2006/relationships/customXml" Target="../ink/ink10.xml"/><Relationship Id="rId42" Type="http://schemas.openxmlformats.org/officeDocument/2006/relationships/customXml" Target="../ink/ink28.xml"/><Relationship Id="rId47" Type="http://schemas.openxmlformats.org/officeDocument/2006/relationships/image" Target="../media/image98.png"/><Relationship Id="rId63" Type="http://schemas.openxmlformats.org/officeDocument/2006/relationships/image" Target="../media/image103.png"/><Relationship Id="rId68" Type="http://schemas.openxmlformats.org/officeDocument/2006/relationships/customXml" Target="../ink/ink46.xml"/><Relationship Id="rId7" Type="http://schemas.openxmlformats.org/officeDocument/2006/relationships/customXml" Target="../ink/ink3.xml"/><Relationship Id="rId2" Type="http://schemas.openxmlformats.org/officeDocument/2006/relationships/image" Target="../media/image65.jpg"/><Relationship Id="rId16" Type="http://schemas.openxmlformats.org/officeDocument/2006/relationships/image" Target="../media/image92.png"/><Relationship Id="rId29" Type="http://schemas.openxmlformats.org/officeDocument/2006/relationships/image" Target="../media/image96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32" Type="http://schemas.openxmlformats.org/officeDocument/2006/relationships/customXml" Target="../ink/ink18.xml"/><Relationship Id="rId37" Type="http://schemas.openxmlformats.org/officeDocument/2006/relationships/customXml" Target="../ink/ink23.xml"/><Relationship Id="rId40" Type="http://schemas.openxmlformats.org/officeDocument/2006/relationships/customXml" Target="../ink/ink26.xml"/><Relationship Id="rId45" Type="http://schemas.openxmlformats.org/officeDocument/2006/relationships/customXml" Target="../ink/ink31.xml"/><Relationship Id="rId53" Type="http://schemas.openxmlformats.org/officeDocument/2006/relationships/customXml" Target="../ink/ink38.xml"/><Relationship Id="rId58" Type="http://schemas.openxmlformats.org/officeDocument/2006/relationships/customXml" Target="../ink/ink41.xml"/><Relationship Id="rId66" Type="http://schemas.openxmlformats.org/officeDocument/2006/relationships/customXml" Target="../ink/ink45.xml"/><Relationship Id="rId5" Type="http://schemas.openxmlformats.org/officeDocument/2006/relationships/customXml" Target="../ink/ink2.xml"/><Relationship Id="rId61" Type="http://schemas.openxmlformats.org/officeDocument/2006/relationships/image" Target="../media/image102.png"/><Relationship Id="rId19" Type="http://schemas.openxmlformats.org/officeDocument/2006/relationships/customXml" Target="../ink/ink9.xml"/><Relationship Id="rId14" Type="http://schemas.openxmlformats.org/officeDocument/2006/relationships/image" Target="../media/image91.png"/><Relationship Id="rId22" Type="http://schemas.openxmlformats.org/officeDocument/2006/relationships/image" Target="../media/image95.png"/><Relationship Id="rId27" Type="http://schemas.openxmlformats.org/officeDocument/2006/relationships/customXml" Target="../ink/ink15.xml"/><Relationship Id="rId30" Type="http://schemas.openxmlformats.org/officeDocument/2006/relationships/customXml" Target="../ink/ink17.xml"/><Relationship Id="rId35" Type="http://schemas.openxmlformats.org/officeDocument/2006/relationships/customXml" Target="../ink/ink21.xml"/><Relationship Id="rId43" Type="http://schemas.openxmlformats.org/officeDocument/2006/relationships/customXml" Target="../ink/ink29.xml"/><Relationship Id="rId48" Type="http://schemas.openxmlformats.org/officeDocument/2006/relationships/customXml" Target="../ink/ink33.xml"/><Relationship Id="rId56" Type="http://schemas.openxmlformats.org/officeDocument/2006/relationships/customXml" Target="../ink/ink40.xml"/><Relationship Id="rId64" Type="http://schemas.openxmlformats.org/officeDocument/2006/relationships/customXml" Target="../ink/ink44.xml"/><Relationship Id="rId69" Type="http://schemas.openxmlformats.org/officeDocument/2006/relationships/image" Target="../media/image106.png"/><Relationship Id="rId8" Type="http://schemas.openxmlformats.org/officeDocument/2006/relationships/image" Target="../media/image88.png"/><Relationship Id="rId51" Type="http://schemas.openxmlformats.org/officeDocument/2006/relationships/customXml" Target="../ink/ink36.xml"/><Relationship Id="rId3" Type="http://schemas.openxmlformats.org/officeDocument/2006/relationships/customXml" Target="../ink/ink1.xml"/><Relationship Id="rId12" Type="http://schemas.openxmlformats.org/officeDocument/2006/relationships/image" Target="../media/image90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33" Type="http://schemas.openxmlformats.org/officeDocument/2006/relationships/customXml" Target="../ink/ink19.xml"/><Relationship Id="rId38" Type="http://schemas.openxmlformats.org/officeDocument/2006/relationships/customXml" Target="../ink/ink24.xml"/><Relationship Id="rId46" Type="http://schemas.openxmlformats.org/officeDocument/2006/relationships/customXml" Target="../ink/ink32.xml"/><Relationship Id="rId59" Type="http://schemas.openxmlformats.org/officeDocument/2006/relationships/image" Target="../media/image101.png"/><Relationship Id="rId67" Type="http://schemas.openxmlformats.org/officeDocument/2006/relationships/image" Target="../media/image105.png"/><Relationship Id="rId20" Type="http://schemas.openxmlformats.org/officeDocument/2006/relationships/image" Target="../media/image94.png"/><Relationship Id="rId41" Type="http://schemas.openxmlformats.org/officeDocument/2006/relationships/customXml" Target="../ink/ink27.xml"/><Relationship Id="rId54" Type="http://schemas.openxmlformats.org/officeDocument/2006/relationships/customXml" Target="../ink/ink39.xml"/><Relationship Id="rId62" Type="http://schemas.openxmlformats.org/officeDocument/2006/relationships/customXml" Target="../ink/ink4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customXml" Target="../ink/ink16.xml"/><Relationship Id="rId36" Type="http://schemas.openxmlformats.org/officeDocument/2006/relationships/customXml" Target="../ink/ink22.xml"/><Relationship Id="rId49" Type="http://schemas.openxmlformats.org/officeDocument/2006/relationships/customXml" Target="../ink/ink34.xml"/><Relationship Id="rId57" Type="http://schemas.openxmlformats.org/officeDocument/2006/relationships/image" Target="../media/image100.png"/><Relationship Id="rId10" Type="http://schemas.openxmlformats.org/officeDocument/2006/relationships/image" Target="../media/image89.png"/><Relationship Id="rId31" Type="http://schemas.openxmlformats.org/officeDocument/2006/relationships/image" Target="../media/image97.png"/><Relationship Id="rId44" Type="http://schemas.openxmlformats.org/officeDocument/2006/relationships/customXml" Target="../ink/ink30.xml"/><Relationship Id="rId52" Type="http://schemas.openxmlformats.org/officeDocument/2006/relationships/customXml" Target="../ink/ink37.xml"/><Relationship Id="rId60" Type="http://schemas.openxmlformats.org/officeDocument/2006/relationships/customXml" Target="../ink/ink42.xml"/><Relationship Id="rId65" Type="http://schemas.openxmlformats.org/officeDocument/2006/relationships/image" Target="../media/image104.png"/><Relationship Id="rId4" Type="http://schemas.openxmlformats.org/officeDocument/2006/relationships/image" Target="../media/image86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3.png"/><Relationship Id="rId39" Type="http://schemas.openxmlformats.org/officeDocument/2006/relationships/customXml" Target="../ink/ink25.xml"/><Relationship Id="rId34" Type="http://schemas.openxmlformats.org/officeDocument/2006/relationships/customXml" Target="../ink/ink20.xml"/><Relationship Id="rId50" Type="http://schemas.openxmlformats.org/officeDocument/2006/relationships/customXml" Target="../ink/ink35.xml"/><Relationship Id="rId55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63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automation4010004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prints.org/manuscript/202402.1265/v1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5000"/>
                <a:lumOff val="95000"/>
              </a:schemeClr>
            </a:gs>
            <a:gs pos="1000">
              <a:srgbClr val="0070C0"/>
            </a:gs>
            <a:gs pos="30000">
              <a:srgbClr val="0070C0"/>
            </a:gs>
            <a:gs pos="63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4F0B-4723-8C29-830D-44F4BE02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0" y="681038"/>
            <a:ext cx="5097379" cy="2528166"/>
          </a:xfrm>
        </p:spPr>
        <p:txBody>
          <a:bodyPr>
            <a:normAutofit fontScale="90000"/>
          </a:bodyPr>
          <a:lstStyle/>
          <a:p>
            <a:r>
              <a:rPr lang="sv-SE" sz="7300" b="1" i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Optimal Jägarstrid</a:t>
            </a:r>
            <a:br>
              <a:rPr lang="sv-SE" sz="73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sv-SE" sz="6000" b="1" dirty="0"/>
              <a:t>Peter Lohmander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EFDE-D471-9E48-D0A8-C5FDF1C0A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704" y="4492769"/>
            <a:ext cx="7423485" cy="1863581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sv-SE" b="1" dirty="0">
                <a:solidFill>
                  <a:srgbClr val="0070C0"/>
                </a:solidFill>
              </a:rPr>
              <a:t>Kamratföreningen Blå Dragoner, </a:t>
            </a:r>
          </a:p>
          <a:p>
            <a:pPr marL="0" indent="0" algn="r">
              <a:buNone/>
            </a:pPr>
            <a:r>
              <a:rPr lang="sv-SE" b="1" dirty="0">
                <a:solidFill>
                  <a:srgbClr val="0070C0"/>
                </a:solidFill>
              </a:rPr>
              <a:t>Umeå Skvadron</a:t>
            </a:r>
          </a:p>
          <a:p>
            <a:pPr marL="0" indent="0" algn="r">
              <a:buNone/>
            </a:pPr>
            <a:r>
              <a:rPr lang="sv-SE" b="1" dirty="0">
                <a:solidFill>
                  <a:srgbClr val="0070C0"/>
                </a:solidFill>
              </a:rPr>
              <a:t>Torsdagen den 18 April, 2024</a:t>
            </a:r>
          </a:p>
          <a:p>
            <a:pPr marL="0" indent="0" algn="r">
              <a:buNone/>
            </a:pPr>
            <a:r>
              <a:rPr lang="sv-SE" b="1" dirty="0">
                <a:solidFill>
                  <a:srgbClr val="0070C0"/>
                </a:solidFill>
              </a:rPr>
              <a:t>G-mässen, Umeå</a:t>
            </a:r>
          </a:p>
          <a:p>
            <a:pPr marL="0" indent="0" algn="r">
              <a:buNone/>
            </a:pPr>
            <a:r>
              <a:rPr lang="sv-SE" sz="1300" b="1" dirty="0">
                <a:solidFill>
                  <a:srgbClr val="0070C0"/>
                </a:solidFill>
              </a:rPr>
              <a:t>Version 240318_1444</a:t>
            </a:r>
            <a:endParaRPr lang="en-US" sz="1300" b="1" dirty="0">
              <a:solidFill>
                <a:srgbClr val="0070C0"/>
              </a:solidFill>
            </a:endParaRPr>
          </a:p>
        </p:txBody>
      </p:sp>
      <p:pic>
        <p:nvPicPr>
          <p:cNvPr id="6" name="Bildobjekt 8">
            <a:extLst>
              <a:ext uri="{FF2B5EF4-FFF2-40B4-BE49-F238E27FC236}">
                <a16:creationId xmlns:a16="http://schemas.microsoft.com/office/drawing/2014/main" id="{BD08AEE7-585F-688A-C577-D886A576E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4" y="3648798"/>
            <a:ext cx="6771271" cy="30726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E38DAE-C58C-5360-C2BB-33175E51B98B}"/>
              </a:ext>
            </a:extLst>
          </p:cNvPr>
          <p:cNvSpPr/>
          <p:nvPr/>
        </p:nvSpPr>
        <p:spPr>
          <a:xfrm>
            <a:off x="0" y="0"/>
            <a:ext cx="665825" cy="221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E9E90-A22F-53FF-3103-D69FBB70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</a:t>
            </a:fld>
            <a:endParaRPr lang="en-US"/>
          </a:p>
        </p:txBody>
      </p:sp>
      <p:pic>
        <p:nvPicPr>
          <p:cNvPr id="4" name="Bildobjekt 4">
            <a:extLst>
              <a:ext uri="{FF2B5EF4-FFF2-40B4-BE49-F238E27FC236}">
                <a16:creationId xmlns:a16="http://schemas.microsoft.com/office/drawing/2014/main" id="{8BC2427C-F392-F44A-D112-BE76C05A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95" y="154135"/>
            <a:ext cx="6771273" cy="307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0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1678A-D897-F84A-CF30-D9D76572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9CE3F-D0E9-6DB0-3A6E-7937F317A827}"/>
              </a:ext>
            </a:extLst>
          </p:cNvPr>
          <p:cNvSpPr txBox="1"/>
          <p:nvPr/>
        </p:nvSpPr>
        <p:spPr>
          <a:xfrm>
            <a:off x="919800" y="1363738"/>
            <a:ext cx="10136045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Bestämning av utnötningskoefficienter via strids- </a:t>
            </a:r>
            <a:r>
              <a:rPr lang="sv-SE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statististiska</a:t>
            </a:r>
            <a:r>
              <a:rPr lang="sv-SE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data:</a:t>
            </a:r>
          </a:p>
          <a:p>
            <a:endParaRPr lang="sv-S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Lohmander, P.,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Attrition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coefficient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estimations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differential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systems, initial and terminal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nonlinear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iterative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sv-S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solutions.</a:t>
            </a:r>
          </a:p>
          <a:p>
            <a:r>
              <a:rPr lang="sv-S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v-SE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lang="sv-S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99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A9142-9343-3459-017F-C89DE4CA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ACB63-A68E-79E2-A555-56180FC91F3B}"/>
              </a:ext>
            </a:extLst>
          </p:cNvPr>
          <p:cNvSpPr txBox="1"/>
          <p:nvPr/>
        </p:nvSpPr>
        <p:spPr>
          <a:xfrm>
            <a:off x="676182" y="601583"/>
            <a:ext cx="79344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Referenser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https://www.lohmander.com/Information/Ref.htm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3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D80B-E0D5-08C3-4B5E-795D0218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534"/>
            <a:ext cx="9144000" cy="1052666"/>
          </a:xfrm>
        </p:spPr>
        <p:txBody>
          <a:bodyPr/>
          <a:lstStyle/>
          <a:p>
            <a:r>
              <a:rPr lang="sv-SE" b="1" dirty="0"/>
              <a:t>Optimalt Eldöverfall</a:t>
            </a:r>
            <a:endParaRPr lang="en-US" b="1" dirty="0"/>
          </a:p>
        </p:txBody>
      </p:sp>
      <p:pic>
        <p:nvPicPr>
          <p:cNvPr id="5" name="Bildobjekt 7">
            <a:extLst>
              <a:ext uri="{FF2B5EF4-FFF2-40B4-BE49-F238E27FC236}">
                <a16:creationId xmlns:a16="http://schemas.microsoft.com/office/drawing/2014/main" id="{BB70EBAE-DDB0-D0EB-23B1-008781469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3" y="1767888"/>
            <a:ext cx="10586168" cy="480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3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6AE9D-FC45-0BF5-1F9F-80AFEFA7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2DA3D-8211-FB16-9E98-3B57C957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1B382-B9A9-D188-D249-98A831E6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16A17E-82DC-72B2-A70B-3E7A42C6D1A1}"/>
              </a:ext>
            </a:extLst>
          </p:cNvPr>
          <p:cNvSpPr txBox="1"/>
          <p:nvPr/>
        </p:nvSpPr>
        <p:spPr>
          <a:xfrm>
            <a:off x="739302" y="856035"/>
            <a:ext cx="708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highlight>
                  <a:srgbClr val="FFFF00"/>
                </a:highlight>
              </a:rPr>
              <a:t>ILLUSTRATIONER genererade via AI med underlag från Peter Lohmander. 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58867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6FF48-8965-C2C3-AF63-673E049F8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0799" cy="2888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DC632-E7B9-E903-82CC-2E69368A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99" y="0"/>
            <a:ext cx="2762562" cy="325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1212C-C250-CF0B-F7E0-C43C72AB2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83" y="1933927"/>
            <a:ext cx="4226816" cy="49240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2404D-2197-2A5E-6107-0EF03F5F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14</a:t>
            </a:fld>
            <a:endParaRPr lang="en-US"/>
          </a:p>
        </p:txBody>
      </p:sp>
      <p:pic>
        <p:nvPicPr>
          <p:cNvPr id="6" name="Bildobjekt 7">
            <a:extLst>
              <a:ext uri="{FF2B5EF4-FFF2-40B4-BE49-F238E27FC236}">
                <a16:creationId xmlns:a16="http://schemas.microsoft.com/office/drawing/2014/main" id="{51527151-F47B-7478-EC0C-D23D249B1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0"/>
            <a:ext cx="7987826" cy="36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0F6A7-3504-177B-D781-C5469FEE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3" y="0"/>
            <a:ext cx="6858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3AC98-A3E5-B63F-1320-A211BC42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3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6F81E-D958-5AD1-6097-BF2A7FFEC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9106" cy="3978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93681-01FE-0FAD-0E78-7695F6F42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06" y="758609"/>
            <a:ext cx="4548009" cy="5340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9EDDB-D24C-4A9B-9AC2-F52F2103F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84" y="0"/>
            <a:ext cx="570381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59834-F71E-B8B9-4444-BEDDCE41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E7108-3EC0-F166-201B-BFDFA7BF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15D151-E7E0-4181-708A-F4BCCF167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3FEA3-EFC4-177B-3FEC-FB5E0FE9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F7599-DF2F-BE1A-0989-81EBACCC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0"/>
            <a:ext cx="1035780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75761-56A4-BDF0-B4D3-76D7E0DC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7">
            <a:extLst>
              <a:ext uri="{FF2B5EF4-FFF2-40B4-BE49-F238E27FC236}">
                <a16:creationId xmlns:a16="http://schemas.microsoft.com/office/drawing/2014/main" id="{BB70EBAE-DDB0-D0EB-23B1-008781469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0" y="871243"/>
            <a:ext cx="10586168" cy="4803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34B26-D985-11F1-E09C-7BE994B223AA}"/>
              </a:ext>
            </a:extLst>
          </p:cNvPr>
          <p:cNvSpPr txBox="1"/>
          <p:nvPr/>
        </p:nvSpPr>
        <p:spPr>
          <a:xfrm>
            <a:off x="4927107" y="3198167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70C0"/>
                </a:solidFill>
              </a:rPr>
              <a:t>BLÅ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5EA258-B6DA-DA52-35EF-3BD69423DFDA}"/>
              </a:ext>
            </a:extLst>
          </p:cNvPr>
          <p:cNvCxnSpPr>
            <a:cxnSpLocks/>
          </p:cNvCxnSpPr>
          <p:nvPr/>
        </p:nvCxnSpPr>
        <p:spPr>
          <a:xfrm flipV="1">
            <a:off x="5263898" y="2885255"/>
            <a:ext cx="204186" cy="312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3E8366-97C2-B211-6AB3-4EB2122A84C2}"/>
              </a:ext>
            </a:extLst>
          </p:cNvPr>
          <p:cNvCxnSpPr>
            <a:cxnSpLocks/>
          </p:cNvCxnSpPr>
          <p:nvPr/>
        </p:nvCxnSpPr>
        <p:spPr>
          <a:xfrm>
            <a:off x="5600689" y="3515557"/>
            <a:ext cx="329594" cy="144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815C95-882E-A5AD-F4D0-4381FE05EA6D}"/>
              </a:ext>
            </a:extLst>
          </p:cNvPr>
          <p:cNvSpPr txBox="1"/>
          <p:nvPr/>
        </p:nvSpPr>
        <p:spPr>
          <a:xfrm>
            <a:off x="2079594" y="4452138"/>
            <a:ext cx="77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C1D4B7-A07B-E796-8A99-DF5A4F65F9FE}"/>
              </a:ext>
            </a:extLst>
          </p:cNvPr>
          <p:cNvSpPr txBox="1"/>
          <p:nvPr/>
        </p:nvSpPr>
        <p:spPr>
          <a:xfrm>
            <a:off x="2198796" y="2828835"/>
            <a:ext cx="746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Väg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AA8887-73C9-6315-27CA-2BCC67D6CF20}"/>
              </a:ext>
            </a:extLst>
          </p:cNvPr>
          <p:cNvSpPr txBox="1"/>
          <p:nvPr/>
        </p:nvSpPr>
        <p:spPr>
          <a:xfrm>
            <a:off x="4495442" y="4682970"/>
            <a:ext cx="863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Väg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6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4EA83-B17E-74CC-6D41-52DC03BA4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0587"/>
            <a:ext cx="10515600" cy="5126376"/>
          </a:xfrm>
        </p:spPr>
        <p:txBody>
          <a:bodyPr/>
          <a:lstStyle/>
          <a:p>
            <a:r>
              <a:rPr lang="sv-SE" b="1" i="1" dirty="0"/>
              <a:t>Jägarstrid är en viktig komponent i vårt försvar.</a:t>
            </a:r>
          </a:p>
          <a:p>
            <a:endParaRPr lang="sv-SE" b="1" i="1" dirty="0"/>
          </a:p>
          <a:p>
            <a:r>
              <a:rPr lang="sv-SE" b="1" i="1" dirty="0"/>
              <a:t>Jägarstrid bedrivs av mycket motiverade och mångsidigt kompetenta individer, med gedigen och krävande utbildning, under extrema förhållanden.</a:t>
            </a:r>
          </a:p>
          <a:p>
            <a:endParaRPr lang="sv-SE" b="1" i="1" dirty="0"/>
          </a:p>
          <a:p>
            <a:r>
              <a:rPr lang="sv-SE" b="1" i="1" dirty="0"/>
              <a:t>Min ambition är att med följande presentation ytterligare effektivisera vår framtida Jägarstrid.</a:t>
            </a:r>
          </a:p>
          <a:p>
            <a:endParaRPr lang="sv-SE" b="1" i="1" dirty="0"/>
          </a:p>
          <a:p>
            <a:pPr marL="0" indent="0" algn="r">
              <a:buNone/>
            </a:pPr>
            <a:r>
              <a:rPr lang="en-US" b="1" i="1" dirty="0"/>
              <a:t>Peter Lohmander</a:t>
            </a:r>
            <a:endParaRPr lang="sv-SE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F210C-39C9-D52A-2D6F-68403200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68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46033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1443"/>
              </p:ext>
            </p:extLst>
          </p:nvPr>
        </p:nvGraphicFramePr>
        <p:xfrm>
          <a:off x="1076953" y="3170237"/>
          <a:ext cx="82565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82400" progId="Equation.DSMT4">
                  <p:embed/>
                </p:oleObj>
              </mc:Choice>
              <mc:Fallback>
                <p:oleObj name="Equation" r:id="rId2" imgW="1244520" imgH="482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953" y="3170237"/>
                        <a:ext cx="8256587" cy="318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1194648" y="522745"/>
            <a:ext cx="33622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b="1" i="1" dirty="0">
                <a:solidFill>
                  <a:srgbClr val="0070C0"/>
                </a:solidFill>
                <a:latin typeface="Calibri" panose="020F0502020204030204"/>
              </a:rPr>
              <a:t>Blå</a:t>
            </a:r>
            <a:r>
              <a:rPr lang="sv-SE" sz="3200" b="1" i="1" dirty="0">
                <a:latin typeface="Calibri" panose="020F0502020204030204"/>
              </a:rPr>
              <a:t> väljer rad.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väljer kolumn.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878E318-EF6F-B921-BC41-E7E358DF1E27}"/>
              </a:ext>
            </a:extLst>
          </p:cNvPr>
          <p:cNvSpPr/>
          <p:nvPr/>
        </p:nvSpPr>
        <p:spPr>
          <a:xfrm>
            <a:off x="2018923" y="2960483"/>
            <a:ext cx="506994" cy="3349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70B1FEC-6647-6D7A-C723-82C4AD09FB1B}"/>
              </a:ext>
            </a:extLst>
          </p:cNvPr>
          <p:cNvSpPr/>
          <p:nvPr/>
        </p:nvSpPr>
        <p:spPr>
          <a:xfrm>
            <a:off x="3780232" y="2957488"/>
            <a:ext cx="506994" cy="3349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6D21D39-108C-640B-15AA-9C7D6BBDB0FE}"/>
              </a:ext>
            </a:extLst>
          </p:cNvPr>
          <p:cNvSpPr/>
          <p:nvPr/>
        </p:nvSpPr>
        <p:spPr>
          <a:xfrm>
            <a:off x="732921" y="3874656"/>
            <a:ext cx="344032" cy="397901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2995D40-D9D8-5422-BE9C-992D4A8ABC51}"/>
              </a:ext>
            </a:extLst>
          </p:cNvPr>
          <p:cNvSpPr/>
          <p:nvPr/>
        </p:nvSpPr>
        <p:spPr>
          <a:xfrm>
            <a:off x="723458" y="5258328"/>
            <a:ext cx="344032" cy="397901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B0208-991E-27D3-6D4E-89A8BD753DCD}"/>
              </a:ext>
            </a:extLst>
          </p:cNvPr>
          <p:cNvSpPr txBox="1"/>
          <p:nvPr/>
        </p:nvSpPr>
        <p:spPr>
          <a:xfrm>
            <a:off x="289877" y="37812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17F57-67FC-8991-779C-C176E00753D2}"/>
              </a:ext>
            </a:extLst>
          </p:cNvPr>
          <p:cNvSpPr txBox="1"/>
          <p:nvPr/>
        </p:nvSpPr>
        <p:spPr>
          <a:xfrm>
            <a:off x="303097" y="50714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0070C0"/>
                </a:solidFill>
              </a:rPr>
              <a:t>2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24611-0A5F-86C3-39F5-C3D28D7682EE}"/>
              </a:ext>
            </a:extLst>
          </p:cNvPr>
          <p:cNvSpPr txBox="1"/>
          <p:nvPr/>
        </p:nvSpPr>
        <p:spPr>
          <a:xfrm>
            <a:off x="2087184" y="237271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67E31-4235-14A6-450C-F6F9551C3FD0}"/>
              </a:ext>
            </a:extLst>
          </p:cNvPr>
          <p:cNvSpPr txBox="1"/>
          <p:nvPr/>
        </p:nvSpPr>
        <p:spPr>
          <a:xfrm>
            <a:off x="3837201" y="235963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CA8104-B94B-98EA-8EF7-47F6493197B8}"/>
              </a:ext>
            </a:extLst>
          </p:cNvPr>
          <p:cNvCxnSpPr>
            <a:cxnSpLocks/>
          </p:cNvCxnSpPr>
          <p:nvPr/>
        </p:nvCxnSpPr>
        <p:spPr>
          <a:xfrm>
            <a:off x="6527549" y="2173687"/>
            <a:ext cx="402230" cy="125531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26306-0CDB-1BBC-F9CE-7510D0E73A35}"/>
              </a:ext>
            </a:extLst>
          </p:cNvPr>
          <p:cNvCxnSpPr>
            <a:cxnSpLocks/>
          </p:cNvCxnSpPr>
          <p:nvPr/>
        </p:nvCxnSpPr>
        <p:spPr>
          <a:xfrm flipH="1">
            <a:off x="8754701" y="3648547"/>
            <a:ext cx="1461453" cy="151369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71B93D3-E243-3C7D-CB07-BBA5FD85BD05}"/>
              </a:ext>
            </a:extLst>
          </p:cNvPr>
          <p:cNvSpPr txBox="1"/>
          <p:nvPr/>
        </p:nvSpPr>
        <p:spPr>
          <a:xfrm>
            <a:off x="5975287" y="1231271"/>
            <a:ext cx="222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Förväntat resultat om blå och röd bägge</a:t>
            </a:r>
          </a:p>
          <a:p>
            <a:r>
              <a:rPr lang="sv-SE" b="1" dirty="0"/>
              <a:t>väljer väg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66152F-9AD0-D30E-F22E-C03B1BC18C6B}"/>
              </a:ext>
            </a:extLst>
          </p:cNvPr>
          <p:cNvSpPr txBox="1"/>
          <p:nvPr/>
        </p:nvSpPr>
        <p:spPr>
          <a:xfrm>
            <a:off x="9714340" y="2357323"/>
            <a:ext cx="2158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Förväntat resultat om blå och röd bägge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väljer väg 2.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63B6FB-6E46-8EBE-B6B1-ED90BFFF45E6}"/>
              </a:ext>
            </a:extLst>
          </p:cNvPr>
          <p:cNvSpPr/>
          <p:nvPr/>
        </p:nvSpPr>
        <p:spPr>
          <a:xfrm>
            <a:off x="5975287" y="1231271"/>
            <a:ext cx="2227153" cy="9424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4F2E09-A69A-9DE4-B677-D731B1079DCF}"/>
              </a:ext>
            </a:extLst>
          </p:cNvPr>
          <p:cNvSpPr/>
          <p:nvPr/>
        </p:nvSpPr>
        <p:spPr>
          <a:xfrm>
            <a:off x="9448218" y="2326087"/>
            <a:ext cx="2227153" cy="13224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Bildobjekt 7">
            <a:extLst>
              <a:ext uri="{FF2B5EF4-FFF2-40B4-BE49-F238E27FC236}">
                <a16:creationId xmlns:a16="http://schemas.microsoft.com/office/drawing/2014/main" id="{2F794369-4ED7-05C5-8550-423BA9207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0" y="238468"/>
            <a:ext cx="3864702" cy="17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9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45325" y="870856"/>
            <a:ext cx="183707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894753"/>
              </p:ext>
            </p:extLst>
          </p:nvPr>
        </p:nvGraphicFramePr>
        <p:xfrm>
          <a:off x="6165410" y="1349519"/>
          <a:ext cx="5639876" cy="5104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400" imgH="1638300" progId="Equation.DSMT4">
                  <p:embed/>
                </p:oleObj>
              </mc:Choice>
              <mc:Fallback>
                <p:oleObj name="Equation" r:id="rId2" imgW="1803400" imgH="16383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410" y="1349519"/>
                        <a:ext cx="5639876" cy="51042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E16440-D469-CDBD-C3D1-CFB9EC902140}"/>
              </a:ext>
            </a:extLst>
          </p:cNvPr>
          <p:cNvSpPr txBox="1"/>
          <p:nvPr/>
        </p:nvSpPr>
        <p:spPr>
          <a:xfrm>
            <a:off x="226338" y="579358"/>
            <a:ext cx="491603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u="sng" dirty="0">
                <a:solidFill>
                  <a:srgbClr val="7030A0"/>
                </a:solidFill>
              </a:rPr>
              <a:t>KLARTEXT:</a:t>
            </a:r>
          </a:p>
          <a:p>
            <a:endParaRPr lang="sv-SE" sz="2400" b="1" i="1" u="sng" dirty="0"/>
          </a:p>
          <a:p>
            <a:r>
              <a:rPr lang="sv-SE" sz="2400" b="1" dirty="0"/>
              <a:t>Blå </a:t>
            </a:r>
            <a:r>
              <a:rPr lang="sv-SE" sz="2400" b="1" dirty="0">
                <a:highlight>
                  <a:srgbClr val="FFFF00"/>
                </a:highlight>
              </a:rPr>
              <a:t>maximerar</a:t>
            </a:r>
            <a:r>
              <a:rPr lang="sv-SE" sz="2400" b="1" dirty="0"/>
              <a:t> det förväntade resultatet, E.</a:t>
            </a:r>
          </a:p>
          <a:p>
            <a:endParaRPr lang="sv-SE" sz="2400" b="1" dirty="0"/>
          </a:p>
          <a:p>
            <a:r>
              <a:rPr lang="sv-SE" sz="2400" b="1" dirty="0"/>
              <a:t>Blå väljer x1, sannolikheten för att ta väg 1.</a:t>
            </a:r>
          </a:p>
          <a:p>
            <a:endParaRPr lang="sv-SE" sz="2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väljer därmed också x2,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sannolikheten för att ta väg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Röd kan välja beslut B1, d.v.s. väg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också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 kan välja beslut B2, d.v.s. väg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sv-SE" sz="2400" b="1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1F7B67-0B53-D7C1-52F7-90C0544C6FF1}"/>
              </a:ext>
            </a:extLst>
          </p:cNvPr>
          <p:cNvSpPr/>
          <p:nvPr/>
        </p:nvSpPr>
        <p:spPr>
          <a:xfrm>
            <a:off x="5939073" y="1231271"/>
            <a:ext cx="6026589" cy="549020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B0DAD-A967-0C8F-9C1A-0ABFA983ECB8}"/>
              </a:ext>
            </a:extLst>
          </p:cNvPr>
          <p:cNvSpPr txBox="1"/>
          <p:nvPr/>
        </p:nvSpPr>
        <p:spPr>
          <a:xfrm>
            <a:off x="5926031" y="573158"/>
            <a:ext cx="4557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Matematisk formulering: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42E07A-201B-6826-3492-FCEC4EF3B4A1}"/>
              </a:ext>
            </a:extLst>
          </p:cNvPr>
          <p:cNvCxnSpPr/>
          <p:nvPr/>
        </p:nvCxnSpPr>
        <p:spPr>
          <a:xfrm>
            <a:off x="4436198" y="1683945"/>
            <a:ext cx="1294646" cy="0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A49A42-6BB2-BCD6-1B4E-E7997D22F25E}"/>
              </a:ext>
            </a:extLst>
          </p:cNvPr>
          <p:cNvCxnSpPr>
            <a:cxnSpLocks/>
          </p:cNvCxnSpPr>
          <p:nvPr/>
        </p:nvCxnSpPr>
        <p:spPr>
          <a:xfrm flipV="1">
            <a:off x="4327556" y="3286408"/>
            <a:ext cx="2616452" cy="1519022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133906-4366-2356-1086-101A247F1BD9}"/>
              </a:ext>
            </a:extLst>
          </p:cNvPr>
          <p:cNvCxnSpPr>
            <a:cxnSpLocks/>
          </p:cNvCxnSpPr>
          <p:nvPr/>
        </p:nvCxnSpPr>
        <p:spPr>
          <a:xfrm flipV="1">
            <a:off x="5006566" y="4176844"/>
            <a:ext cx="1937442" cy="1563053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020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8343" y="3309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775063" y="1018902"/>
          <a:ext cx="9219671" cy="492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600" imgH="939800" progId="Equation.DSMT4">
                  <p:embed/>
                </p:oleObj>
              </mc:Choice>
              <mc:Fallback>
                <p:oleObj name="Equation" r:id="rId2" imgW="17526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063" y="1018902"/>
                        <a:ext cx="9219671" cy="49203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6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801189" y="600892"/>
          <a:ext cx="9339942" cy="4885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90700" imgH="939800" progId="Equation.DSMT4">
                  <p:embed/>
                </p:oleObj>
              </mc:Choice>
              <mc:Fallback>
                <p:oleObj name="Equation" r:id="rId2" imgW="17907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189" y="600892"/>
                        <a:ext cx="9339942" cy="4885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87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46033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194648" y="2025002"/>
          <a:ext cx="82565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82400" progId="Equation.DSMT4">
                  <p:embed/>
                </p:oleObj>
              </mc:Choice>
              <mc:Fallback>
                <p:oleObj name="Equation" r:id="rId2" imgW="1244520" imgH="482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648" y="2025002"/>
                        <a:ext cx="8256587" cy="318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4669655" y="879767"/>
            <a:ext cx="216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Special-fall:</a:t>
            </a:r>
          </a:p>
        </p:txBody>
      </p:sp>
    </p:spTree>
    <p:extLst>
      <p:ext uri="{BB962C8B-B14F-4D97-AF65-F5344CB8AC3E}">
        <p14:creationId xmlns:p14="http://schemas.microsoft.com/office/powerpoint/2010/main" val="331902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00595" y="313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879566" y="661850"/>
          <a:ext cx="8588743" cy="4667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14500" imgH="939800" progId="Equation.DSMT4">
                  <p:embed/>
                </p:oleObj>
              </mc:Choice>
              <mc:Fallback>
                <p:oleObj name="Equation" r:id="rId2" imgW="17145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566" y="661850"/>
                        <a:ext cx="8588743" cy="4667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2508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C1B28F-31A6-D48E-A6C6-3C2993E49621}"/>
              </a:ext>
            </a:extLst>
          </p:cNvPr>
          <p:cNvSpPr txBox="1"/>
          <p:nvPr/>
        </p:nvSpPr>
        <p:spPr>
          <a:xfrm>
            <a:off x="7509753" y="2090172"/>
            <a:ext cx="45524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OPTIMALA BESLUT och RESULTAT: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Välj A1 med sannolikheten 1/3.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Välj A2 med sannolikheten 2/3.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Förväntat resultat: 2/3.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5570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CA2C-52C7-0EA7-6953-D74C0B61520F}"/>
              </a:ext>
            </a:extLst>
          </p:cNvPr>
          <p:cNvSpPr/>
          <p:nvPr/>
        </p:nvSpPr>
        <p:spPr>
          <a:xfrm>
            <a:off x="665825" y="3551068"/>
            <a:ext cx="967666" cy="39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DD3D6-8EE3-010A-4247-0474190B516C}"/>
              </a:ext>
            </a:extLst>
          </p:cNvPr>
          <p:cNvSpPr/>
          <p:nvPr/>
        </p:nvSpPr>
        <p:spPr>
          <a:xfrm>
            <a:off x="2274163" y="5756457"/>
            <a:ext cx="967666" cy="399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9341E-B716-B4D5-C82E-1C1DE74593EC}"/>
              </a:ext>
            </a:extLst>
          </p:cNvPr>
          <p:cNvSpPr txBox="1"/>
          <p:nvPr/>
        </p:nvSpPr>
        <p:spPr>
          <a:xfrm>
            <a:off x="7354111" y="4121640"/>
            <a:ext cx="41821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u="sng" dirty="0">
                <a:highlight>
                  <a:srgbClr val="FFFF00"/>
                </a:highlight>
              </a:rPr>
              <a:t>OPTIMALA BESLUT: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Välj A1 med sannolikheten 1/3.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Välj A2 med sannolikheten 2/3.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u="sng" dirty="0">
                <a:highlight>
                  <a:srgbClr val="FFFF00"/>
                </a:highlight>
              </a:rPr>
              <a:t>Kasta tärning.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1 eller 2:            Välj A1.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3,4,5 eller 6:     Välj A2.</a:t>
            </a:r>
          </a:p>
          <a:p>
            <a:endParaRPr lang="sv-SE" sz="2400" b="1" dirty="0">
              <a:highlight>
                <a:srgbClr val="FFFF00"/>
              </a:highlight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67EA642-AE7A-90B5-295D-68ADCFFB06DD}"/>
              </a:ext>
            </a:extLst>
          </p:cNvPr>
          <p:cNvSpPr/>
          <p:nvPr/>
        </p:nvSpPr>
        <p:spPr>
          <a:xfrm>
            <a:off x="3813243" y="5535038"/>
            <a:ext cx="3250423" cy="11864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3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3918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870857" y="1318516"/>
          <a:ext cx="2819399" cy="644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228600" progId="Equation.DSMT4">
                  <p:embed/>
                </p:oleObj>
              </mc:Choice>
              <mc:Fallback>
                <p:oleObj name="Equation" r:id="rId2" imgW="100296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857" y="1318516"/>
                        <a:ext cx="2819399" cy="644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870857" y="508430"/>
            <a:ext cx="99726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sure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optimum, all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stricly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probabilities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914400" y="2392528"/>
          <a:ext cx="360362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680" imgH="228600" progId="Equation.DSMT4">
                  <p:embed/>
                </p:oleObj>
              </mc:Choice>
              <mc:Fallback>
                <p:oleObj name="Equation" r:id="rId4" imgW="1282680" imgH="2286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392528"/>
                        <a:ext cx="3603625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870857" y="1922947"/>
            <a:ext cx="543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2,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914400" y="3235253"/>
          <a:ext cx="289083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28600" progId="Equation.DSMT4">
                  <p:embed/>
                </p:oleObj>
              </mc:Choice>
              <mc:Fallback>
                <p:oleObj name="Equation" r:id="rId6" imgW="1028520" imgH="228600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235253"/>
                        <a:ext cx="2890837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879475" y="4206521"/>
          <a:ext cx="292576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228600" progId="Equation.DSMT4">
                  <p:embed/>
                </p:oleObj>
              </mc:Choice>
              <mc:Fallback>
                <p:oleObj name="Equation" r:id="rId8" imgW="1041120" imgH="228600" progId="Equation.DSMT4">
                  <p:embed/>
                  <p:pic>
                    <p:nvPicPr>
                      <p:cNvPr id="9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75" y="4206521"/>
                        <a:ext cx="2925762" cy="644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914400" y="5140325"/>
          <a:ext cx="22479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99920" imgH="431640" progId="Equation.DSMT4">
                  <p:embed/>
                </p:oleObj>
              </mc:Choice>
              <mc:Fallback>
                <p:oleObj name="Equation" r:id="rId10" imgW="799920" imgH="431640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40325"/>
                        <a:ext cx="2247900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6219825" y="2198616"/>
          <a:ext cx="478155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01720" imgH="482400" progId="Equation.DSMT4">
                  <p:embed/>
                </p:oleObj>
              </mc:Choice>
              <mc:Fallback>
                <p:oleObj name="Equation" r:id="rId12" imgW="1701720" imgH="482400" progId="Equation.DSMT4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2198616"/>
                        <a:ext cx="4781550" cy="1358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/>
        </p:nvGraphicFramePr>
        <p:xfrm>
          <a:off x="6219825" y="3783214"/>
          <a:ext cx="4424362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74640" imgH="482400" progId="Equation.DSMT4">
                  <p:embed/>
                </p:oleObj>
              </mc:Choice>
              <mc:Fallback>
                <p:oleObj name="Equation" r:id="rId14" imgW="1574640" imgH="482400" progId="Equation.DSMT4">
                  <p:embed/>
                  <p:pic>
                    <p:nvPicPr>
                      <p:cNvPr id="12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825" y="3783214"/>
                        <a:ext cx="4424362" cy="1358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8170362" y="5279844"/>
          <a:ext cx="2282825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12520" imgH="431640" progId="Equation.DSMT4">
                  <p:embed/>
                </p:oleObj>
              </mc:Choice>
              <mc:Fallback>
                <p:oleObj name="Equation" r:id="rId16" imgW="812520" imgH="431640" progId="Equation.DSMT4">
                  <p:embed/>
                  <p:pic>
                    <p:nvPicPr>
                      <p:cNvPr id="13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0362" y="5279844"/>
                        <a:ext cx="2282825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Rak pil 14"/>
          <p:cNvCxnSpPr/>
          <p:nvPr/>
        </p:nvCxnSpPr>
        <p:spPr>
          <a:xfrm>
            <a:off x="5338354" y="2338297"/>
            <a:ext cx="881471" cy="37649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/>
          <p:cNvCxnSpPr/>
          <p:nvPr/>
        </p:nvCxnSpPr>
        <p:spPr>
          <a:xfrm flipV="1">
            <a:off x="3589326" y="3169920"/>
            <a:ext cx="2630499" cy="251677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med rundade hörn 19"/>
          <p:cNvSpPr/>
          <p:nvPr/>
        </p:nvSpPr>
        <p:spPr>
          <a:xfrm>
            <a:off x="760753" y="5177790"/>
            <a:ext cx="2664823" cy="132873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ktangel med rundade hörn 20"/>
          <p:cNvSpPr/>
          <p:nvPr/>
        </p:nvSpPr>
        <p:spPr>
          <a:xfrm>
            <a:off x="7979364" y="5279844"/>
            <a:ext cx="2664823" cy="132873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ruta 22"/>
          <p:cNvSpPr txBox="1"/>
          <p:nvPr/>
        </p:nvSpPr>
        <p:spPr>
          <a:xfrm>
            <a:off x="4890104" y="5195358"/>
            <a:ext cx="17699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Particular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öger 23"/>
          <p:cNvSpPr/>
          <p:nvPr/>
        </p:nvSpPr>
        <p:spPr>
          <a:xfrm>
            <a:off x="6646851" y="5459434"/>
            <a:ext cx="892275" cy="7654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öger 24"/>
          <p:cNvSpPr/>
          <p:nvPr/>
        </p:nvSpPr>
        <p:spPr>
          <a:xfrm flipH="1">
            <a:off x="3796618" y="5505131"/>
            <a:ext cx="875379" cy="719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ktangel med rundade hörn 25"/>
          <p:cNvSpPr/>
          <p:nvPr/>
        </p:nvSpPr>
        <p:spPr>
          <a:xfrm>
            <a:off x="4685211" y="5177790"/>
            <a:ext cx="1961640" cy="14307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06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3918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864996" y="2700898"/>
          <a:ext cx="2819399" cy="644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228600" progId="Equation.DSMT4">
                  <p:embed/>
                </p:oleObj>
              </mc:Choice>
              <mc:Fallback>
                <p:oleObj name="Equation" r:id="rId2" imgW="100296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996" y="2700898"/>
                        <a:ext cx="2819399" cy="644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870857" y="508430"/>
            <a:ext cx="2108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Observation: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061725" y="3407446"/>
          <a:ext cx="22479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920" imgH="431640" progId="Equation.DSMT4">
                  <p:embed/>
                </p:oleObj>
              </mc:Choice>
              <mc:Fallback>
                <p:oleObj name="Equation" r:id="rId4" imgW="799920" imgH="431640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725" y="3407446"/>
                        <a:ext cx="2247900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1074981" y="4547252"/>
          <a:ext cx="2282825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431640" progId="Equation.DSMT4">
                  <p:embed/>
                </p:oleObj>
              </mc:Choice>
              <mc:Fallback>
                <p:oleObj name="Equation" r:id="rId6" imgW="812520" imgH="431640" progId="Equation.DSMT4">
                  <p:embed/>
                  <p:pic>
                    <p:nvPicPr>
                      <p:cNvPr id="13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981" y="4547252"/>
                        <a:ext cx="2282825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ktangel med rundade hörn 19"/>
          <p:cNvSpPr/>
          <p:nvPr/>
        </p:nvSpPr>
        <p:spPr>
          <a:xfrm>
            <a:off x="737381" y="2342606"/>
            <a:ext cx="3074628" cy="37722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ktangel med rundade hörn 20"/>
          <p:cNvSpPr/>
          <p:nvPr/>
        </p:nvSpPr>
        <p:spPr>
          <a:xfrm>
            <a:off x="5753893" y="2739489"/>
            <a:ext cx="4223657" cy="337540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öger 23"/>
          <p:cNvSpPr/>
          <p:nvPr/>
        </p:nvSpPr>
        <p:spPr>
          <a:xfrm>
            <a:off x="3812009" y="4015458"/>
            <a:ext cx="1604722" cy="7654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/>
        </p:nvGraphicFramePr>
        <p:xfrm>
          <a:off x="6090126" y="3204680"/>
          <a:ext cx="33909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360" imgH="431640" progId="Equation.DSMT4">
                  <p:embed/>
                </p:oleObj>
              </mc:Choice>
              <mc:Fallback>
                <p:oleObj name="Equation" r:id="rId8" imgW="1206360" imgH="431640" progId="Equation.DSMT4">
                  <p:embed/>
                  <p:pic>
                    <p:nvPicPr>
                      <p:cNvPr id="22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0126" y="3204680"/>
                        <a:ext cx="3390900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/>
          <p:cNvGraphicFramePr>
            <a:graphicFrameLocks noChangeAspect="1"/>
          </p:cNvGraphicFramePr>
          <p:nvPr/>
        </p:nvGraphicFramePr>
        <p:xfrm>
          <a:off x="6090126" y="4427191"/>
          <a:ext cx="3462337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31560" imgH="431640" progId="Equation.DSMT4">
                  <p:embed/>
                </p:oleObj>
              </mc:Choice>
              <mc:Fallback>
                <p:oleObj name="Equation" r:id="rId10" imgW="1231560" imgH="431640" progId="Equation.DSMT4">
                  <p:embed/>
                  <p:pic>
                    <p:nvPicPr>
                      <p:cNvPr id="27" name="Objek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0126" y="4427191"/>
                        <a:ext cx="3462337" cy="12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ruta 13"/>
          <p:cNvSpPr txBox="1"/>
          <p:nvPr/>
        </p:nvSpPr>
        <p:spPr>
          <a:xfrm>
            <a:off x="864996" y="1218141"/>
            <a:ext cx="935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the optimal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probabities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strictly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calculate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game in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ways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The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identical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300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0C3111-A010-3C53-3B0C-E12ABE872D0D}"/>
              </a:ext>
            </a:extLst>
          </p:cNvPr>
          <p:cNvSpPr txBox="1"/>
          <p:nvPr/>
        </p:nvSpPr>
        <p:spPr>
          <a:xfrm>
            <a:off x="861134" y="688135"/>
            <a:ext cx="101797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Beslutsproblem i denna genomgång:</a:t>
            </a:r>
            <a:r>
              <a:rPr kumimoji="0" lang="sv-S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3863F-4CB7-2CD2-02D6-BAE7874EB49D}"/>
              </a:ext>
            </a:extLst>
          </p:cNvPr>
          <p:cNvSpPr txBox="1"/>
          <p:nvPr/>
        </p:nvSpPr>
        <p:spPr>
          <a:xfrm>
            <a:off x="861134" y="1855433"/>
            <a:ext cx="11088209" cy="479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#1. Val av plats för eldöverfall vid fördröjningsstrid.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#2. Vägval vid uppmarsch och underhållstransporter.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#3. Positionering av bevaknings- och stridspatruller vid stabsplats.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#4. Val av utgångsgruppering för spaning mot, och störande av, fientlig stabsplats.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1F8C2-6B2E-A645-547F-460BEAF5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83055-B480-425C-AE2D-0955F072BBF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0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7">
            <a:extLst>
              <a:ext uri="{FF2B5EF4-FFF2-40B4-BE49-F238E27FC236}">
                <a16:creationId xmlns:a16="http://schemas.microsoft.com/office/drawing/2014/main" id="{BB70EBAE-DDB0-D0EB-23B1-008781469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3" y="1529336"/>
            <a:ext cx="10390860" cy="4715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34B26-D985-11F1-E09C-7BE994B223AA}"/>
              </a:ext>
            </a:extLst>
          </p:cNvPr>
          <p:cNvSpPr txBox="1"/>
          <p:nvPr/>
        </p:nvSpPr>
        <p:spPr>
          <a:xfrm>
            <a:off x="2132311" y="5054737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5EA258-B6DA-DA52-35EF-3BD69423DFDA}"/>
              </a:ext>
            </a:extLst>
          </p:cNvPr>
          <p:cNvCxnSpPr>
            <a:cxnSpLocks/>
          </p:cNvCxnSpPr>
          <p:nvPr/>
        </p:nvCxnSpPr>
        <p:spPr>
          <a:xfrm flipV="1">
            <a:off x="5166244" y="3535907"/>
            <a:ext cx="204186" cy="312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3E8366-97C2-B211-6AB3-4EB2122A84C2}"/>
              </a:ext>
            </a:extLst>
          </p:cNvPr>
          <p:cNvCxnSpPr>
            <a:cxnSpLocks/>
          </p:cNvCxnSpPr>
          <p:nvPr/>
        </p:nvCxnSpPr>
        <p:spPr>
          <a:xfrm>
            <a:off x="5484159" y="4204316"/>
            <a:ext cx="329594" cy="144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815C95-882E-A5AD-F4D0-4381FE05EA6D}"/>
              </a:ext>
            </a:extLst>
          </p:cNvPr>
          <p:cNvSpPr txBox="1"/>
          <p:nvPr/>
        </p:nvSpPr>
        <p:spPr>
          <a:xfrm>
            <a:off x="4705143" y="3886926"/>
            <a:ext cx="77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617F1-CBB7-372E-9A8D-A6D6678E91E2}"/>
              </a:ext>
            </a:extLst>
          </p:cNvPr>
          <p:cNvSpPr txBox="1"/>
          <p:nvPr/>
        </p:nvSpPr>
        <p:spPr>
          <a:xfrm>
            <a:off x="3526654" y="362204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Optimalt vägval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8BF98-4E03-CAD1-9AAC-07A48D338C5E}"/>
              </a:ext>
            </a:extLst>
          </p:cNvPr>
          <p:cNvSpPr txBox="1"/>
          <p:nvPr/>
        </p:nvSpPr>
        <p:spPr>
          <a:xfrm>
            <a:off x="2132311" y="3429000"/>
            <a:ext cx="785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Väg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0DACF-4735-EBDC-DB0C-C1749D01ADC3}"/>
              </a:ext>
            </a:extLst>
          </p:cNvPr>
          <p:cNvSpPr txBox="1"/>
          <p:nvPr/>
        </p:nvSpPr>
        <p:spPr>
          <a:xfrm flipH="1">
            <a:off x="4053514" y="5285569"/>
            <a:ext cx="81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Väg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78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3D19C6-DD2C-9050-B343-BEEFF1A8F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41" y="0"/>
            <a:ext cx="5191762" cy="3787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CB6E2-65FA-F68C-12D4-FDA1675D8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21" y="0"/>
            <a:ext cx="7054179" cy="4746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C0A945-830D-873A-48C8-B6E8AF4A9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7350"/>
            <a:ext cx="5137821" cy="30706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B4B1A-7C2C-520E-2C28-F2CA821A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8FB8D-299E-4E9F-9432-DA377D3F5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7">
            <a:extLst>
              <a:ext uri="{FF2B5EF4-FFF2-40B4-BE49-F238E27FC236}">
                <a16:creationId xmlns:a16="http://schemas.microsoft.com/office/drawing/2014/main" id="{674903A1-1B8A-34BC-12EA-C33EB4DAA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21" y="3657822"/>
            <a:ext cx="7052245" cy="320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0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46033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076953" y="3170237"/>
          <a:ext cx="82565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82400" progId="Equation.DSMT4">
                  <p:embed/>
                </p:oleObj>
              </mc:Choice>
              <mc:Fallback>
                <p:oleObj name="Equation" r:id="rId2" imgW="1244520" imgH="482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953" y="3170237"/>
                        <a:ext cx="8256587" cy="318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1167487" y="576919"/>
            <a:ext cx="3253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Nya roller: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väljer rad.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väljer kolumn.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878E318-EF6F-B921-BC41-E7E358DF1E27}"/>
              </a:ext>
            </a:extLst>
          </p:cNvPr>
          <p:cNvSpPr/>
          <p:nvPr/>
        </p:nvSpPr>
        <p:spPr>
          <a:xfrm>
            <a:off x="2018923" y="2960483"/>
            <a:ext cx="506994" cy="33497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70B1FEC-6647-6D7A-C723-82C4AD09FB1B}"/>
              </a:ext>
            </a:extLst>
          </p:cNvPr>
          <p:cNvSpPr/>
          <p:nvPr/>
        </p:nvSpPr>
        <p:spPr>
          <a:xfrm>
            <a:off x="3780232" y="2957488"/>
            <a:ext cx="506994" cy="33497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6D21D39-108C-640B-15AA-9C7D6BBDB0FE}"/>
              </a:ext>
            </a:extLst>
          </p:cNvPr>
          <p:cNvSpPr/>
          <p:nvPr/>
        </p:nvSpPr>
        <p:spPr>
          <a:xfrm>
            <a:off x="732921" y="3874656"/>
            <a:ext cx="344032" cy="397901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2995D40-D9D8-5422-BE9C-992D4A8ABC51}"/>
              </a:ext>
            </a:extLst>
          </p:cNvPr>
          <p:cNvSpPr/>
          <p:nvPr/>
        </p:nvSpPr>
        <p:spPr>
          <a:xfrm>
            <a:off x="723458" y="5258328"/>
            <a:ext cx="344032" cy="397901"/>
          </a:xfrm>
          <a:prstGeom prst="right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B0208-991E-27D3-6D4E-89A8BD753DCD}"/>
              </a:ext>
            </a:extLst>
          </p:cNvPr>
          <p:cNvSpPr txBox="1"/>
          <p:nvPr/>
        </p:nvSpPr>
        <p:spPr>
          <a:xfrm>
            <a:off x="289877" y="37812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17F57-67FC-8991-779C-C176E00753D2}"/>
              </a:ext>
            </a:extLst>
          </p:cNvPr>
          <p:cNvSpPr txBox="1"/>
          <p:nvPr/>
        </p:nvSpPr>
        <p:spPr>
          <a:xfrm>
            <a:off x="303097" y="50714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24611-0A5F-86C3-39F5-C3D28D7682EE}"/>
              </a:ext>
            </a:extLst>
          </p:cNvPr>
          <p:cNvSpPr txBox="1"/>
          <p:nvPr/>
        </p:nvSpPr>
        <p:spPr>
          <a:xfrm>
            <a:off x="2087184" y="237271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67E31-4235-14A6-450C-F6F9551C3FD0}"/>
              </a:ext>
            </a:extLst>
          </p:cNvPr>
          <p:cNvSpPr txBox="1"/>
          <p:nvPr/>
        </p:nvSpPr>
        <p:spPr>
          <a:xfrm>
            <a:off x="3837201" y="235963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CA8104-B94B-98EA-8EF7-47F6493197B8}"/>
              </a:ext>
            </a:extLst>
          </p:cNvPr>
          <p:cNvCxnSpPr>
            <a:cxnSpLocks/>
          </p:cNvCxnSpPr>
          <p:nvPr/>
        </p:nvCxnSpPr>
        <p:spPr>
          <a:xfrm>
            <a:off x="6527549" y="2173687"/>
            <a:ext cx="402230" cy="125531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26306-0CDB-1BBC-F9CE-7510D0E73A35}"/>
              </a:ext>
            </a:extLst>
          </p:cNvPr>
          <p:cNvCxnSpPr>
            <a:cxnSpLocks/>
          </p:cNvCxnSpPr>
          <p:nvPr/>
        </p:nvCxnSpPr>
        <p:spPr>
          <a:xfrm flipH="1">
            <a:off x="8754701" y="3648547"/>
            <a:ext cx="1461453" cy="151369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71B93D3-E243-3C7D-CB07-BBA5FD85BD05}"/>
              </a:ext>
            </a:extLst>
          </p:cNvPr>
          <p:cNvSpPr txBox="1"/>
          <p:nvPr/>
        </p:nvSpPr>
        <p:spPr>
          <a:xfrm>
            <a:off x="5975287" y="1231271"/>
            <a:ext cx="222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Förväntat resultat om blå och röd bägge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väljer väg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66152F-9AD0-D30E-F22E-C03B1BC18C6B}"/>
              </a:ext>
            </a:extLst>
          </p:cNvPr>
          <p:cNvSpPr txBox="1"/>
          <p:nvPr/>
        </p:nvSpPr>
        <p:spPr>
          <a:xfrm>
            <a:off x="9714340" y="2357323"/>
            <a:ext cx="2158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Förväntat resultat om blå och röd bägge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väljer väg 2.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63B6FB-6E46-8EBE-B6B1-ED90BFFF45E6}"/>
              </a:ext>
            </a:extLst>
          </p:cNvPr>
          <p:cNvSpPr/>
          <p:nvPr/>
        </p:nvSpPr>
        <p:spPr>
          <a:xfrm>
            <a:off x="5975287" y="1231271"/>
            <a:ext cx="2227153" cy="9424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4F2E09-A69A-9DE4-B677-D731B1079DCF}"/>
              </a:ext>
            </a:extLst>
          </p:cNvPr>
          <p:cNvSpPr/>
          <p:nvPr/>
        </p:nvSpPr>
        <p:spPr>
          <a:xfrm>
            <a:off x="9448218" y="2326087"/>
            <a:ext cx="2227153" cy="13224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ildobjekt 7">
            <a:extLst>
              <a:ext uri="{FF2B5EF4-FFF2-40B4-BE49-F238E27FC236}">
                <a16:creationId xmlns:a16="http://schemas.microsoft.com/office/drawing/2014/main" id="{2F794369-4ED7-05C5-8550-423BA9207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0" y="238468"/>
            <a:ext cx="3864702" cy="17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05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46033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679337"/>
              </p:ext>
            </p:extLst>
          </p:nvPr>
        </p:nvGraphicFramePr>
        <p:xfrm>
          <a:off x="5993349" y="1427480"/>
          <a:ext cx="5623273" cy="504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16100" imgH="1638300" progId="Equation.DSMT4">
                  <p:embed/>
                </p:oleObj>
              </mc:Choice>
              <mc:Fallback>
                <p:oleObj name="Equation" r:id="rId2" imgW="1816100" imgH="16383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349" y="1427480"/>
                        <a:ext cx="5623273" cy="50457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7CF2F2-05C4-6855-0714-1B71157E5678}"/>
              </a:ext>
            </a:extLst>
          </p:cNvPr>
          <p:cNvSpPr txBox="1"/>
          <p:nvPr/>
        </p:nvSpPr>
        <p:spPr>
          <a:xfrm>
            <a:off x="262552" y="706106"/>
            <a:ext cx="491603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u="sng" dirty="0">
                <a:solidFill>
                  <a:srgbClr val="7030A0"/>
                </a:solidFill>
              </a:rPr>
              <a:t>KLARTEXT:</a:t>
            </a:r>
          </a:p>
          <a:p>
            <a:endParaRPr lang="sv-SE" sz="2400" b="1" i="1" u="sng" dirty="0"/>
          </a:p>
          <a:p>
            <a:r>
              <a:rPr lang="sv-SE" sz="2400" b="1" dirty="0"/>
              <a:t>Blå </a:t>
            </a:r>
            <a:r>
              <a:rPr lang="sv-SE" sz="2400" b="1" dirty="0">
                <a:highlight>
                  <a:srgbClr val="FFFF00"/>
                </a:highlight>
              </a:rPr>
              <a:t>minimerar</a:t>
            </a:r>
            <a:r>
              <a:rPr lang="sv-SE" sz="2400" b="1" dirty="0"/>
              <a:t> det förväntade resultatet, E.</a:t>
            </a:r>
          </a:p>
          <a:p>
            <a:endParaRPr lang="sv-SE" sz="2400" b="1" dirty="0"/>
          </a:p>
          <a:p>
            <a:r>
              <a:rPr lang="sv-SE" sz="2400" b="1" dirty="0"/>
              <a:t>Blå väljer y1, sannolikheten för att ta väg 1.</a:t>
            </a:r>
          </a:p>
          <a:p>
            <a:endParaRPr lang="sv-SE" sz="2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väljer därmed också y2,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sannolikheten för att ta väg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Röd kan välja beslut A1, d.v.s. väg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också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 kan välja beslut A2, d.v.s. väg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sv-SE" sz="2400" b="1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293E6-E8F2-D286-B781-02FF1CC65FA3}"/>
              </a:ext>
            </a:extLst>
          </p:cNvPr>
          <p:cNvSpPr txBox="1"/>
          <p:nvPr/>
        </p:nvSpPr>
        <p:spPr>
          <a:xfrm>
            <a:off x="6096000" y="706106"/>
            <a:ext cx="23018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Matematisk formulering: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D3BF9-CBA9-9651-0389-79EBEF9EB6A3}"/>
              </a:ext>
            </a:extLst>
          </p:cNvPr>
          <p:cNvSpPr/>
          <p:nvPr/>
        </p:nvSpPr>
        <p:spPr>
          <a:xfrm>
            <a:off x="5857592" y="1427480"/>
            <a:ext cx="6071856" cy="533908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B5E5C3-5199-99F1-D9A3-74CF143E5B72}"/>
              </a:ext>
            </a:extLst>
          </p:cNvPr>
          <p:cNvCxnSpPr/>
          <p:nvPr/>
        </p:nvCxnSpPr>
        <p:spPr>
          <a:xfrm>
            <a:off x="4436198" y="1683945"/>
            <a:ext cx="1294646" cy="0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30262-9C55-EF3C-971A-2F345024930D}"/>
              </a:ext>
            </a:extLst>
          </p:cNvPr>
          <p:cNvCxnSpPr>
            <a:cxnSpLocks/>
          </p:cNvCxnSpPr>
          <p:nvPr/>
        </p:nvCxnSpPr>
        <p:spPr>
          <a:xfrm flipV="1">
            <a:off x="4318503" y="3268301"/>
            <a:ext cx="2525917" cy="1584356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3C4B47-33D0-08E4-08CC-83E33EF8C694}"/>
              </a:ext>
            </a:extLst>
          </p:cNvPr>
          <p:cNvCxnSpPr>
            <a:cxnSpLocks/>
          </p:cNvCxnSpPr>
          <p:nvPr/>
        </p:nvCxnSpPr>
        <p:spPr>
          <a:xfrm flipV="1">
            <a:off x="4531260" y="4097021"/>
            <a:ext cx="2439908" cy="1805838"/>
          </a:xfrm>
          <a:prstGeom prst="straightConnector1">
            <a:avLst/>
          </a:prstGeom>
          <a:ln w="5715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21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7017" y="600891"/>
            <a:ext cx="553168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627017" y="600892"/>
          <a:ext cx="8901184" cy="4728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600" imgH="939800" progId="Equation.DSMT4">
                  <p:embed/>
                </p:oleObj>
              </mc:Choice>
              <mc:Fallback>
                <p:oleObj name="Equation" r:id="rId2" imgW="17526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17" y="600892"/>
                        <a:ext cx="8901184" cy="4728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561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08311" y="1368936"/>
            <a:ext cx="39008585" cy="6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908312" y="1368937"/>
          <a:ext cx="8688097" cy="4623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300" imgH="939800" progId="Equation.DSMT4">
                  <p:embed/>
                </p:oleObj>
              </mc:Choice>
              <mc:Fallback>
                <p:oleObj name="Equation" r:id="rId2" imgW="17653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312" y="1368937"/>
                        <a:ext cx="8688097" cy="4623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25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"/>
            <a:ext cx="460339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194648" y="2025002"/>
          <a:ext cx="82565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44520" imgH="482400" progId="Equation.DSMT4">
                  <p:embed/>
                </p:oleObj>
              </mc:Choice>
              <mc:Fallback>
                <p:oleObj name="Equation" r:id="rId2" imgW="1244520" imgH="482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648" y="2025002"/>
                        <a:ext cx="8256587" cy="318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4669655" y="879767"/>
            <a:ext cx="2164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Special-fall:</a:t>
            </a:r>
          </a:p>
        </p:txBody>
      </p:sp>
    </p:spTree>
    <p:extLst>
      <p:ext uri="{BB962C8B-B14F-4D97-AF65-F5344CB8AC3E}">
        <p14:creationId xmlns:p14="http://schemas.microsoft.com/office/powerpoint/2010/main" val="1983364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8640" y="635725"/>
            <a:ext cx="518840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48640" y="635726"/>
          <a:ext cx="8198863" cy="5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0" imgH="939800" progId="Equation.DSMT4">
                  <p:embed/>
                </p:oleObj>
              </mc:Choice>
              <mc:Fallback>
                <p:oleObj name="Equation" r:id="rId2" imgW="1524000" imgH="939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" y="635726"/>
                        <a:ext cx="8198863" cy="5068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003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AB32F-6833-174C-AC6F-736A743CB17E}"/>
              </a:ext>
            </a:extLst>
          </p:cNvPr>
          <p:cNvSpPr txBox="1"/>
          <p:nvPr/>
        </p:nvSpPr>
        <p:spPr>
          <a:xfrm>
            <a:off x="7662963" y="2090172"/>
            <a:ext cx="48273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OPTIMALA BESLUT: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Välj B1 med sannolikheten 1/3.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Välj B2 med sannolikheten 2/3.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Kasta tärning.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 eller 2:            Välj B1.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3,4,5 eller 6:     Välj B2.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0B1D8-F7F9-74BA-F927-AEC2676AAA14}"/>
              </a:ext>
            </a:extLst>
          </p:cNvPr>
          <p:cNvSpPr txBox="1"/>
          <p:nvPr/>
        </p:nvSpPr>
        <p:spPr>
          <a:xfrm>
            <a:off x="7441660" y="351367"/>
            <a:ext cx="4562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Optimalt förväntat resultat: 2/3.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7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4777A-816E-42D5-B53B-B0EC9DB4EF6D}"/>
              </a:ext>
            </a:extLst>
          </p:cNvPr>
          <p:cNvSpPr txBox="1"/>
          <p:nvPr/>
        </p:nvSpPr>
        <p:spPr>
          <a:xfrm>
            <a:off x="630315" y="501650"/>
            <a:ext cx="8797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>
                <a:solidFill>
                  <a:srgbClr val="7030A0"/>
                </a:solidFill>
                <a:highlight>
                  <a:srgbClr val="FFFF00"/>
                </a:highlight>
              </a:rPr>
              <a:t>De optimala sannolikheterna för de olika besluten:</a:t>
            </a:r>
            <a:endParaRPr lang="en-US" sz="3200" b="1" i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2811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AA19C0-A500-4A26-478A-BC0EE43EB4FF}"/>
              </a:ext>
            </a:extLst>
          </p:cNvPr>
          <p:cNvSpPr txBox="1"/>
          <p:nvPr/>
        </p:nvSpPr>
        <p:spPr>
          <a:xfrm>
            <a:off x="970216" y="650831"/>
            <a:ext cx="105356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Huvudsaklig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referens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till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dagens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föreläsning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Lohmander, P.,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centrala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militära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beslutsproblem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Generella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metoder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lösningar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Kungliga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Krigsvetenskapsakademiens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Handlingar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Tidskrift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Nr. 2/2019,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sid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119-134.</a:t>
            </a:r>
          </a:p>
          <a:p>
            <a:r>
              <a:rPr lang="en-US" sz="2800" b="1" dirty="0">
                <a:hlinkClick r:id="rId2"/>
              </a:rPr>
              <a:t>https://www.lohmander.com/PLRSAWS_19.pdf</a:t>
            </a:r>
            <a:r>
              <a:rPr lang="en-US" sz="2800" b="1" dirty="0"/>
              <a:t> </a:t>
            </a:r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65DB4-AD91-F046-0338-81E1D3EA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05C81353-921E-B557-19C6-1F68D7618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26" y="3472588"/>
            <a:ext cx="4668748" cy="317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41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D80B-E0D5-08C3-4B5E-795D0218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39" y="248574"/>
            <a:ext cx="11540971" cy="172226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Optimal positionering av stridspatrull för skydd av stab</a:t>
            </a:r>
            <a:endParaRPr lang="en-US" b="1" dirty="0"/>
          </a:p>
        </p:txBody>
      </p:sp>
      <p:pic>
        <p:nvPicPr>
          <p:cNvPr id="5" name="Bildobjekt 8">
            <a:extLst>
              <a:ext uri="{FF2B5EF4-FFF2-40B4-BE49-F238E27FC236}">
                <a16:creationId xmlns:a16="http://schemas.microsoft.com/office/drawing/2014/main" id="{AC99F696-AB7E-9FCA-3BE8-37EB1EA17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2" y="2107367"/>
            <a:ext cx="10468986" cy="47506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623E2-AE06-79B1-19AF-AA34988C1504}"/>
              </a:ext>
            </a:extLst>
          </p:cNvPr>
          <p:cNvSpPr/>
          <p:nvPr/>
        </p:nvSpPr>
        <p:spPr>
          <a:xfrm>
            <a:off x="5353235" y="3684233"/>
            <a:ext cx="994299" cy="648069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5902CF-7052-ADD1-762F-6055FF660C7F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282214" y="3057209"/>
            <a:ext cx="3915052" cy="2583162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3761FF-7671-350E-E2CF-53ACF071B55F}"/>
              </a:ext>
            </a:extLst>
          </p:cNvPr>
          <p:cNvCxnSpPr>
            <a:cxnSpLocks/>
          </p:cNvCxnSpPr>
          <p:nvPr/>
        </p:nvCxnSpPr>
        <p:spPr>
          <a:xfrm flipH="1" flipV="1">
            <a:off x="7358107" y="4008267"/>
            <a:ext cx="1839159" cy="1506446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182EC6-A97F-284A-6EF7-615F53100EB6}"/>
              </a:ext>
            </a:extLst>
          </p:cNvPr>
          <p:cNvCxnSpPr>
            <a:cxnSpLocks/>
          </p:cNvCxnSpPr>
          <p:nvPr/>
        </p:nvCxnSpPr>
        <p:spPr>
          <a:xfrm flipH="1" flipV="1">
            <a:off x="4839811" y="4225771"/>
            <a:ext cx="4357455" cy="1748901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8E5D99-892C-29B5-F49A-78E7756F97DE}"/>
              </a:ext>
            </a:extLst>
          </p:cNvPr>
          <p:cNvCxnSpPr>
            <a:cxnSpLocks/>
          </p:cNvCxnSpPr>
          <p:nvPr/>
        </p:nvCxnSpPr>
        <p:spPr>
          <a:xfrm flipH="1" flipV="1">
            <a:off x="5850384" y="5277775"/>
            <a:ext cx="3346882" cy="906062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FD32B37-7B32-0F05-1BD5-17B8D9D88FEB}"/>
              </a:ext>
            </a:extLst>
          </p:cNvPr>
          <p:cNvSpPr txBox="1"/>
          <p:nvPr/>
        </p:nvSpPr>
        <p:spPr>
          <a:xfrm>
            <a:off x="9275718" y="4578101"/>
            <a:ext cx="1643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Sannolikheter för att </a:t>
            </a:r>
          </a:p>
          <a:p>
            <a:r>
              <a:rPr lang="sv-SE" b="1" dirty="0"/>
              <a:t>Blå hittar och bekämpar Röd om bägge finns i samma sektor.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1301C6-0142-3F44-341C-133E359CBEE2}"/>
              </a:ext>
            </a:extLst>
          </p:cNvPr>
          <p:cNvSpPr/>
          <p:nvPr/>
        </p:nvSpPr>
        <p:spPr>
          <a:xfrm>
            <a:off x="9197266" y="4578101"/>
            <a:ext cx="1851732" cy="21245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25E6E-7DC2-98D8-0EC8-603DBDFD2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6" y="0"/>
            <a:ext cx="6352674" cy="3139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EA134-1CCB-8BF7-66CA-71C1470D5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0" y="-1"/>
            <a:ext cx="5089455" cy="3881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9599F-36AD-AD30-CAC3-EC17C7B6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19" y="3094998"/>
            <a:ext cx="5207181" cy="37630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CE8A5-1AC4-BB53-E252-8FD8BCC5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8FB8D-299E-4E9F-9432-DA377D3F5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objekt 8">
            <a:extLst>
              <a:ext uri="{FF2B5EF4-FFF2-40B4-BE49-F238E27FC236}">
                <a16:creationId xmlns:a16="http://schemas.microsoft.com/office/drawing/2014/main" id="{C3ADEBF5-D8EA-4E7E-2675-64516EEF7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616"/>
            <a:ext cx="6526012" cy="2961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C1EF6-054C-E0A4-EA64-63C1EBB78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5" y="3069329"/>
            <a:ext cx="3285397" cy="38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40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82"/>
            <a:ext cx="12192000" cy="553250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34EB201-7503-23D7-E053-805B3B1DE88B}"/>
              </a:ext>
            </a:extLst>
          </p:cNvPr>
          <p:cNvSpPr/>
          <p:nvPr/>
        </p:nvSpPr>
        <p:spPr>
          <a:xfrm>
            <a:off x="5033639" y="2432481"/>
            <a:ext cx="1136342" cy="772358"/>
          </a:xfrm>
          <a:prstGeom prst="ellipse">
            <a:avLst/>
          </a:prstGeom>
          <a:solidFill>
            <a:srgbClr val="4472C4">
              <a:alpha val="7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FADAFD5-995C-34FA-B14A-B7A28A239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272616"/>
              </p:ext>
            </p:extLst>
          </p:nvPr>
        </p:nvGraphicFramePr>
        <p:xfrm>
          <a:off x="1919549" y="615282"/>
          <a:ext cx="566198" cy="8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2508" imgH="303825" progId="Equation.DSMT4">
                  <p:embed/>
                </p:oleObj>
              </mc:Choice>
              <mc:Fallback>
                <p:oleObj name="Equation" r:id="rId3" imgW="202508" imgH="3038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9549" y="615282"/>
                        <a:ext cx="566198" cy="84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08D6EE4-FA18-970D-2539-029EC38DF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642561"/>
              </p:ext>
            </p:extLst>
          </p:nvPr>
        </p:nvGraphicFramePr>
        <p:xfrm>
          <a:off x="8951127" y="2952205"/>
          <a:ext cx="620974" cy="85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FADAFD5-995C-34FA-B14A-B7A28A23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51127" y="2952205"/>
                        <a:ext cx="620974" cy="858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1597A06-2354-55A8-B689-858F2AC41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262656"/>
              </p:ext>
            </p:extLst>
          </p:nvPr>
        </p:nvGraphicFramePr>
        <p:xfrm>
          <a:off x="6394119" y="4964081"/>
          <a:ext cx="620974" cy="85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FADAFD5-995C-34FA-B14A-B7A28A23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4119" y="4964081"/>
                        <a:ext cx="620974" cy="858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66729E2-D58A-B68C-4994-C3E9C3A40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595962"/>
              </p:ext>
            </p:extLst>
          </p:nvPr>
        </p:nvGraphicFramePr>
        <p:xfrm>
          <a:off x="1485237" y="3429000"/>
          <a:ext cx="620975" cy="858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0" imgH="228600" progId="Equation.DSMT4">
                  <p:embed/>
                </p:oleObj>
              </mc:Choice>
              <mc:Fallback>
                <p:oleObj name="Equation" r:id="rId9" imgW="1648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FADAFD5-995C-34FA-B14A-B7A28A2395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5237" y="3429000"/>
                        <a:ext cx="620975" cy="858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DCE368-DF1D-139F-4887-D0E7BF0DA8BD}"/>
              </a:ext>
            </a:extLst>
          </p:cNvPr>
          <p:cNvCxnSpPr>
            <a:cxnSpLocks/>
          </p:cNvCxnSpPr>
          <p:nvPr/>
        </p:nvCxnSpPr>
        <p:spPr>
          <a:xfrm>
            <a:off x="2618913" y="1171852"/>
            <a:ext cx="1278384" cy="288305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BD0B75-4903-8281-F857-2558EF210B31}"/>
              </a:ext>
            </a:extLst>
          </p:cNvPr>
          <p:cNvCxnSpPr>
            <a:cxnSpLocks/>
          </p:cNvCxnSpPr>
          <p:nvPr/>
        </p:nvCxnSpPr>
        <p:spPr>
          <a:xfrm flipH="1" flipV="1">
            <a:off x="5868140" y="4083728"/>
            <a:ext cx="603681" cy="1056443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C16505-9AF8-5829-6CF3-3D5AA768945D}"/>
              </a:ext>
            </a:extLst>
          </p:cNvPr>
          <p:cNvCxnSpPr>
            <a:cxnSpLocks/>
          </p:cNvCxnSpPr>
          <p:nvPr/>
        </p:nvCxnSpPr>
        <p:spPr>
          <a:xfrm flipH="1" flipV="1">
            <a:off x="7439487" y="2952205"/>
            <a:ext cx="1511640" cy="429329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794A80-D2C6-3935-C04B-E923334A678D}"/>
              </a:ext>
            </a:extLst>
          </p:cNvPr>
          <p:cNvCxnSpPr>
            <a:cxnSpLocks/>
          </p:cNvCxnSpPr>
          <p:nvPr/>
        </p:nvCxnSpPr>
        <p:spPr>
          <a:xfrm flipV="1">
            <a:off x="2238652" y="3666616"/>
            <a:ext cx="1543235" cy="191713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1D8253-B587-6E7E-E911-1A60C34C7454}"/>
              </a:ext>
            </a:extLst>
          </p:cNvPr>
          <p:cNvSpPr txBox="1"/>
          <p:nvPr/>
        </p:nvSpPr>
        <p:spPr>
          <a:xfrm>
            <a:off x="7358925" y="4654746"/>
            <a:ext cx="38751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x1, x2, x3 och x4 är optimala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sannolikheter för att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Blå stridspatrull ska gå till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Sektor 1, 2, 3 respektive 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98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09303" y="1828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094273"/>
              </p:ext>
            </p:extLst>
          </p:nvPr>
        </p:nvGraphicFramePr>
        <p:xfrm>
          <a:off x="5147526" y="312036"/>
          <a:ext cx="6703423" cy="6226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68500" imgH="1828800" progId="Equation.DSMT4">
                  <p:embed/>
                </p:oleObj>
              </mc:Choice>
              <mc:Fallback>
                <p:oleObj name="Equation" r:id="rId2" imgW="1968500" imgH="1828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7526" y="312036"/>
                        <a:ext cx="6703423" cy="62268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F9E6C6-7FAA-A6AB-BC44-B5B858582D8D}"/>
              </a:ext>
            </a:extLst>
          </p:cNvPr>
          <p:cNvSpPr txBox="1"/>
          <p:nvPr/>
        </p:nvSpPr>
        <p:spPr>
          <a:xfrm>
            <a:off x="341051" y="870751"/>
            <a:ext cx="46748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KLARTEXT: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</a:t>
            </a:r>
            <a:r>
              <a:rPr lang="sv-SE" sz="24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MAXIMERAR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 förväntade resultatet, E, nämligen sannolikheten att träffa på och bekämpa inkräktarna.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väljer </a:t>
            </a: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x1, x2, x3 och x4,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sannolikheterna för att gå till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sektor 1, 2, 3 och 4.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 kan välja att gå till vilken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sektor som helst, 1, 2, 3 eller 4.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55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920" y="1306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772296" y="561481"/>
          <a:ext cx="5956664" cy="590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914400" progId="Equation.DSMT4">
                  <p:embed/>
                </p:oleObj>
              </mc:Choice>
              <mc:Fallback>
                <p:oleObj name="Equation" r:id="rId2" imgW="927100" imgH="914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2296" y="561481"/>
                        <a:ext cx="5956664" cy="5903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832363" y="1997839"/>
            <a:ext cx="36600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Detta </a:t>
            </a: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följer av det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faktum att 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 visas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optimala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x</a:t>
            </a:r>
            <a:r>
              <a:rPr kumimoji="0" lang="sv-SE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&gt;0 för alla i.    </a:t>
            </a:r>
          </a:p>
        </p:txBody>
      </p:sp>
      <p:sp>
        <p:nvSpPr>
          <p:cNvPr id="6" name="Höger klammerparentes 5"/>
          <p:cNvSpPr/>
          <p:nvPr/>
        </p:nvSpPr>
        <p:spPr>
          <a:xfrm>
            <a:off x="4472094" y="1070544"/>
            <a:ext cx="857552" cy="4947079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öger 6"/>
          <p:cNvSpPr/>
          <p:nvPr/>
        </p:nvSpPr>
        <p:spPr>
          <a:xfrm>
            <a:off x="4946470" y="3370218"/>
            <a:ext cx="1045028" cy="3918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54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132" y="2264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92184" y="2194559"/>
          <a:ext cx="10215156" cy="120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43100" imgH="228600" progId="Equation.DSMT4">
                  <p:embed/>
                </p:oleObj>
              </mc:Choice>
              <mc:Fallback>
                <p:oleObj name="Equation" r:id="rId2" imgW="194310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84" y="2194559"/>
                        <a:ext cx="10215156" cy="12017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46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9006" y="1306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814355" y="426719"/>
          <a:ext cx="1889760" cy="609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800" imgH="1778000" progId="Equation.DSMT4">
                  <p:embed/>
                </p:oleObj>
              </mc:Choice>
              <mc:Fallback>
                <p:oleObj name="Equation" r:id="rId2" imgW="558800" imgH="17780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355" y="426719"/>
                        <a:ext cx="1889760" cy="6093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3735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050" y="2377439"/>
            <a:ext cx="499861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57050" y="1995700"/>
          <a:ext cx="10496636" cy="2046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8400" imgH="228600" progId="Equation.DSMT4">
                  <p:embed/>
                </p:oleObj>
              </mc:Choice>
              <mc:Fallback>
                <p:oleObj name="Equation" r:id="rId2" imgW="116840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50" y="1995700"/>
                        <a:ext cx="10496636" cy="20465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299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052" y="2438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57349" y="1523999"/>
          <a:ext cx="10980582" cy="310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0" imgH="431800" progId="Equation.DSMT4">
                  <p:embed/>
                </p:oleObj>
              </mc:Choice>
              <mc:Fallback>
                <p:oleObj name="Equation" r:id="rId2" imgW="1524000" imgH="431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349" y="1523999"/>
                        <a:ext cx="10980582" cy="31089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488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5429" y="4441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635726" y="574764"/>
          <a:ext cx="10172708" cy="274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900" imgH="431800" progId="Equation.DSMT4">
                  <p:embed/>
                </p:oleObj>
              </mc:Choice>
              <mc:Fallback>
                <p:oleObj name="Equation" r:id="rId2" imgW="1612900" imgH="431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26" y="574764"/>
                        <a:ext cx="10172708" cy="27432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8377" y="1698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757645" y="4140922"/>
          <a:ext cx="10180067" cy="1467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22600" imgH="431800" progId="Equation.DSMT4">
                  <p:embed/>
                </p:oleObj>
              </mc:Choice>
              <mc:Fallback>
                <p:oleObj name="Equation" r:id="rId4" imgW="3022600" imgH="4318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645" y="4140922"/>
                        <a:ext cx="10180067" cy="1467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17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43EB5-184B-D7C7-6DE6-8AFAE7A0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F3EDD-AE99-EE9C-59B3-979FE33F1E85}"/>
              </a:ext>
            </a:extLst>
          </p:cNvPr>
          <p:cNvSpPr txBox="1"/>
          <p:nvPr/>
        </p:nvSpPr>
        <p:spPr>
          <a:xfrm>
            <a:off x="834502" y="603682"/>
            <a:ext cx="105192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Referens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til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l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olika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optimeringsmetoder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Lohmander, P., Applications and Mathematical Modeling in Operations Research, In: Cao BY. (ed) Fuzzy Information and Engineering and Decision. IWDS 2016. Advances in Intelligent Systems and Computing, vol 646. Springer, Cham, 2018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Print ISBN 978-3-319-66513-9, Online ISBN 978-3-319-66514-6, eBook Package: Engineering,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2"/>
              </a:rPr>
              <a:t>https://doi.org/10.1007/978-3-319-66514-6_5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60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48640" y="827313"/>
          <a:ext cx="10995667" cy="158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22560" imgH="431640" progId="Equation.DSMT4">
                  <p:embed/>
                </p:oleObj>
              </mc:Choice>
              <mc:Fallback>
                <p:oleObj name="Equation" r:id="rId2" imgW="3022560" imgH="43164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" y="827313"/>
                        <a:ext cx="10995667" cy="15849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" y="2374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705394" y="3802537"/>
          <a:ext cx="10845739" cy="1117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11600" imgH="393700" progId="Equation.DSMT4">
                  <p:embed/>
                </p:oleObj>
              </mc:Choice>
              <mc:Fallback>
                <p:oleObj name="Equation" r:id="rId4" imgW="3911600" imgH="3937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94" y="3802537"/>
                        <a:ext cx="10845739" cy="1117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57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086" y="2612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31224" y="920659"/>
          <a:ext cx="10984404" cy="1123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86200" imgH="393700" progId="Equation.DSMT4">
                  <p:embed/>
                </p:oleObj>
              </mc:Choice>
              <mc:Fallback>
                <p:oleObj name="Equation" r:id="rId2" imgW="3886200" imgH="3937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24" y="920659"/>
                        <a:ext cx="10984404" cy="11234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7086" y="2612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62569" y="2871656"/>
          <a:ext cx="4146653" cy="72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254" imgH="177723" progId="Equation.DSMT4">
                  <p:embed/>
                </p:oleObj>
              </mc:Choice>
              <mc:Fallback>
                <p:oleObj name="Equation" r:id="rId4" imgW="1028254" imgH="177723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69" y="2871656"/>
                        <a:ext cx="4146653" cy="722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"/>
            <a:ext cx="141194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462569" y="4311951"/>
          <a:ext cx="4466604" cy="136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004" imgH="177646" progId="Equation.DSMT4">
                  <p:embed/>
                </p:oleObj>
              </mc:Choice>
              <mc:Fallback>
                <p:oleObj name="Equation" r:id="rId6" imgW="571004" imgH="177646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69" y="4311951"/>
                        <a:ext cx="4466604" cy="13697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A99942E3-3FC5-E6E8-2EDB-3A8116A12DBE}"/>
              </a:ext>
            </a:extLst>
          </p:cNvPr>
          <p:cNvSpPr/>
          <p:nvPr/>
        </p:nvSpPr>
        <p:spPr>
          <a:xfrm flipH="1">
            <a:off x="5251010" y="4246075"/>
            <a:ext cx="995882" cy="13697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BB2E4-084A-0253-B741-CF4EF25C72CD}"/>
              </a:ext>
            </a:extLst>
          </p:cNvPr>
          <p:cNvSpPr txBox="1"/>
          <p:nvPr/>
        </p:nvSpPr>
        <p:spPr>
          <a:xfrm>
            <a:off x="6473228" y="4246075"/>
            <a:ext cx="51088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highlight>
                  <a:srgbClr val="FFFF00"/>
                </a:highlight>
              </a:rPr>
              <a:t>Optimerad sannolikhet att blå 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stridspatrull hittar och bekämpar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Röd inkräktare i detta fall.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1883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05395" y="496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647406" y="655122"/>
          <a:ext cx="5007428" cy="5701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100" imgH="1778000" progId="Equation.DSMT4">
                  <p:embed/>
                </p:oleObj>
              </mc:Choice>
              <mc:Fallback>
                <p:oleObj name="Equation" r:id="rId2" imgW="1562100" imgH="17780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7406" y="655122"/>
                        <a:ext cx="5007428" cy="57012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72398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E15EC8-5141-88C7-A244-44B7D6DB6365}"/>
              </a:ext>
            </a:extLst>
          </p:cNvPr>
          <p:cNvSpPr/>
          <p:nvPr/>
        </p:nvSpPr>
        <p:spPr>
          <a:xfrm>
            <a:off x="5575176" y="1500328"/>
            <a:ext cx="301841" cy="21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F5E55-4C7B-528E-7F18-02C44032ADCD}"/>
              </a:ext>
            </a:extLst>
          </p:cNvPr>
          <p:cNvSpPr/>
          <p:nvPr/>
        </p:nvSpPr>
        <p:spPr>
          <a:xfrm>
            <a:off x="2274162" y="3854389"/>
            <a:ext cx="301841" cy="21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3E918-A6E5-8558-E7CE-5B35E7001CAF}"/>
              </a:ext>
            </a:extLst>
          </p:cNvPr>
          <p:cNvSpPr/>
          <p:nvPr/>
        </p:nvSpPr>
        <p:spPr>
          <a:xfrm>
            <a:off x="7864135" y="3641326"/>
            <a:ext cx="301841" cy="21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4ACA6F-0FF8-D24D-05CB-686E38D6617C}"/>
              </a:ext>
            </a:extLst>
          </p:cNvPr>
          <p:cNvSpPr/>
          <p:nvPr/>
        </p:nvSpPr>
        <p:spPr>
          <a:xfrm>
            <a:off x="4330822" y="4697767"/>
            <a:ext cx="301841" cy="21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ACA5C-1D7D-890D-1699-373B5487C4A9}"/>
              </a:ext>
            </a:extLst>
          </p:cNvPr>
          <p:cNvSpPr/>
          <p:nvPr/>
        </p:nvSpPr>
        <p:spPr>
          <a:xfrm>
            <a:off x="5007006" y="2476870"/>
            <a:ext cx="1154097" cy="781235"/>
          </a:xfrm>
          <a:prstGeom prst="ellipse">
            <a:avLst/>
          </a:prstGeom>
          <a:solidFill>
            <a:srgbClr val="4472C4">
              <a:alpha val="70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5CC3D-B828-1779-E027-E55726D9B9FD}"/>
              </a:ext>
            </a:extLst>
          </p:cNvPr>
          <p:cNvSpPr txBox="1"/>
          <p:nvPr/>
        </p:nvSpPr>
        <p:spPr>
          <a:xfrm>
            <a:off x="6161103" y="4625592"/>
            <a:ext cx="5746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highlight>
                  <a:srgbClr val="FFFF00"/>
                </a:highlight>
              </a:rPr>
              <a:t>Här visas de beräknade optimala</a:t>
            </a:r>
          </a:p>
          <a:p>
            <a:r>
              <a:rPr lang="sv-SE" sz="3200" b="1" dirty="0">
                <a:highlight>
                  <a:srgbClr val="FFFF00"/>
                </a:highlight>
              </a:rPr>
              <a:t>sannolikheterna att Blå bör</a:t>
            </a:r>
          </a:p>
          <a:p>
            <a:r>
              <a:rPr lang="sv-SE" sz="3200" b="1" dirty="0">
                <a:highlight>
                  <a:srgbClr val="FFFF00"/>
                </a:highlight>
              </a:rPr>
              <a:t>patrullera de olika sektorerna.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1598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D80B-E0D5-08C3-4B5E-795D0218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984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Optimal spaning mot och optimalt överfall på fientlig stab</a:t>
            </a:r>
            <a:endParaRPr lang="en-US" b="1" dirty="0"/>
          </a:p>
        </p:txBody>
      </p:sp>
      <p:pic>
        <p:nvPicPr>
          <p:cNvPr id="5" name="Bildobjekt 8">
            <a:extLst>
              <a:ext uri="{FF2B5EF4-FFF2-40B4-BE49-F238E27FC236}">
                <a16:creationId xmlns:a16="http://schemas.microsoft.com/office/drawing/2014/main" id="{187C4C5E-60BD-E27D-785E-28C97789D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47" y="1934746"/>
            <a:ext cx="10554644" cy="47895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14B22E-8FA5-8319-6329-8A28EF2E855A}"/>
              </a:ext>
            </a:extLst>
          </p:cNvPr>
          <p:cNvSpPr/>
          <p:nvPr/>
        </p:nvSpPr>
        <p:spPr>
          <a:xfrm>
            <a:off x="5450888" y="3515558"/>
            <a:ext cx="1003177" cy="648069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23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AE41A-B8F2-3946-B98C-84B8046C8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0" y="0"/>
            <a:ext cx="5989310" cy="5228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A95E44-B207-FE43-45F1-FD67303CD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30" y="0"/>
            <a:ext cx="6214369" cy="62143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638EDD-8062-6E68-2350-7AB6E972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795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D2239-6C09-1530-22DA-47048DE6E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21" y="0"/>
            <a:ext cx="6858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1A8E36-0E77-C4F1-BF75-CE2DCF0E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19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D80B-E0D5-08C3-4B5E-795D02187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091" y="257453"/>
            <a:ext cx="10724226" cy="1655762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Optimal utgångsgruppering för spaning och överfall mot fientlig stab</a:t>
            </a:r>
            <a:endParaRPr lang="en-US" b="1" dirty="0"/>
          </a:p>
        </p:txBody>
      </p:sp>
      <p:pic>
        <p:nvPicPr>
          <p:cNvPr id="5" name="Bildobjekt 8">
            <a:extLst>
              <a:ext uri="{FF2B5EF4-FFF2-40B4-BE49-F238E27FC236}">
                <a16:creationId xmlns:a16="http://schemas.microsoft.com/office/drawing/2014/main" id="{B14B9099-20F3-4430-0A3E-093CF1FB1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46" y="1979720"/>
            <a:ext cx="10750282" cy="48782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4468FC-6986-19AD-C8E4-4F33FA2F4435}"/>
              </a:ext>
            </a:extLst>
          </p:cNvPr>
          <p:cNvSpPr/>
          <p:nvPr/>
        </p:nvSpPr>
        <p:spPr>
          <a:xfrm>
            <a:off x="5391354" y="3577701"/>
            <a:ext cx="1000568" cy="710214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FDDC859-29E3-2C7F-11F1-FF7805F6A0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420845"/>
              </p:ext>
            </p:extLst>
          </p:nvPr>
        </p:nvGraphicFramePr>
        <p:xfrm>
          <a:off x="2044778" y="2365327"/>
          <a:ext cx="529746" cy="733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9265" imgH="303825" progId="Equation.DSMT4">
                  <p:embed/>
                </p:oleObj>
              </mc:Choice>
              <mc:Fallback>
                <p:oleObj name="Equation" r:id="rId3" imgW="219265" imgH="303825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8FB18D-CFA4-E905-A1FB-49ED99072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4778" y="2365327"/>
                        <a:ext cx="529746" cy="733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BB898B8-7FF9-DBCF-1266-2ABDF8D0DC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769840"/>
              </p:ext>
            </p:extLst>
          </p:nvPr>
        </p:nvGraphicFramePr>
        <p:xfrm>
          <a:off x="8910600" y="4115647"/>
          <a:ext cx="455342" cy="583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6021" imgH="303825" progId="Equation.DSMT4">
                  <p:embed/>
                </p:oleObj>
              </mc:Choice>
              <mc:Fallback>
                <p:oleObj name="Equation" r:id="rId5" imgW="236021" imgH="3038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10600" y="4115647"/>
                        <a:ext cx="455342" cy="583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19D57F8-E50F-0D79-CEDC-E62A70BF5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99946"/>
              </p:ext>
            </p:extLst>
          </p:nvPr>
        </p:nvGraphicFramePr>
        <p:xfrm>
          <a:off x="6907951" y="5567038"/>
          <a:ext cx="468250" cy="600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6021" imgH="303825" progId="Equation.DSMT4">
                  <p:embed/>
                </p:oleObj>
              </mc:Choice>
              <mc:Fallback>
                <p:oleObj name="Equation" r:id="rId7" imgW="236021" imgH="3038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07951" y="5567038"/>
                        <a:ext cx="468250" cy="600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31E263B-A2A1-B9B1-814B-7B43EA371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950821"/>
              </p:ext>
            </p:extLst>
          </p:nvPr>
        </p:nvGraphicFramePr>
        <p:xfrm>
          <a:off x="1973110" y="5255633"/>
          <a:ext cx="468250" cy="600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6021" imgH="303825" progId="Equation.DSMT4">
                  <p:embed/>
                </p:oleObj>
              </mc:Choice>
              <mc:Fallback>
                <p:oleObj name="Equation" r:id="rId9" imgW="236021" imgH="3038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73110" y="5255633"/>
                        <a:ext cx="468250" cy="600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ADC18D-7BBA-597E-BB93-4ADA0F8A9A27}"/>
              </a:ext>
            </a:extLst>
          </p:cNvPr>
          <p:cNvCxnSpPr/>
          <p:nvPr/>
        </p:nvCxnSpPr>
        <p:spPr>
          <a:xfrm flipH="1" flipV="1">
            <a:off x="7759083" y="3746377"/>
            <a:ext cx="1151517" cy="541538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DA1D79-17BB-0604-91A5-57C217A5BBBB}"/>
              </a:ext>
            </a:extLst>
          </p:cNvPr>
          <p:cNvCxnSpPr>
            <a:cxnSpLocks/>
          </p:cNvCxnSpPr>
          <p:nvPr/>
        </p:nvCxnSpPr>
        <p:spPr>
          <a:xfrm flipV="1">
            <a:off x="2441360" y="4699343"/>
            <a:ext cx="1799396" cy="733791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A9C36F-7F05-BAD5-7D0F-6210F72BEDB8}"/>
              </a:ext>
            </a:extLst>
          </p:cNvPr>
          <p:cNvCxnSpPr>
            <a:cxnSpLocks/>
          </p:cNvCxnSpPr>
          <p:nvPr/>
        </p:nvCxnSpPr>
        <p:spPr>
          <a:xfrm flipV="1">
            <a:off x="2574524" y="2693320"/>
            <a:ext cx="1775534" cy="38607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3DE3AE-AF87-C6B1-CAD7-2E453CB177E8}"/>
              </a:ext>
            </a:extLst>
          </p:cNvPr>
          <p:cNvCxnSpPr>
            <a:cxnSpLocks/>
          </p:cNvCxnSpPr>
          <p:nvPr/>
        </p:nvCxnSpPr>
        <p:spPr>
          <a:xfrm flipH="1" flipV="1">
            <a:off x="5596229" y="5555754"/>
            <a:ext cx="1229379" cy="300121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B82441-A109-4FFB-1240-546136279E27}"/>
              </a:ext>
            </a:extLst>
          </p:cNvPr>
          <p:cNvSpPr txBox="1"/>
          <p:nvPr/>
        </p:nvSpPr>
        <p:spPr>
          <a:xfrm>
            <a:off x="7783087" y="4736318"/>
            <a:ext cx="35196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y1, y2, y3 och y4 är optimala sannolikheter för att Blå bör </a:t>
            </a:r>
            <a:r>
              <a:rPr kumimoji="0" lang="sv-S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utgångsgruppera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Sektor 1, 2, 3 respektive 4. </a:t>
            </a:r>
          </a:p>
        </p:txBody>
      </p:sp>
    </p:spTree>
    <p:extLst>
      <p:ext uri="{BB962C8B-B14F-4D97-AF65-F5344CB8AC3E}">
        <p14:creationId xmlns:p14="http://schemas.microsoft.com/office/powerpoint/2010/main" val="3971281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095A-AAF7-918C-4CC2-88796F58C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768" y="-88232"/>
            <a:ext cx="6946232" cy="69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62302F-7241-6D46-3406-94734C042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1" y="0"/>
            <a:ext cx="5402179" cy="54021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5E8C8-F531-09D1-2683-EEC9472A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58</a:t>
            </a:fld>
            <a:endParaRPr lang="en-US"/>
          </a:p>
        </p:txBody>
      </p:sp>
      <p:pic>
        <p:nvPicPr>
          <p:cNvPr id="7" name="Bildobjekt 8">
            <a:extLst>
              <a:ext uri="{FF2B5EF4-FFF2-40B4-BE49-F238E27FC236}">
                <a16:creationId xmlns:a16="http://schemas.microsoft.com/office/drawing/2014/main" id="{2BF353FB-053A-B2E4-8116-448ACC25B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30" y="4933709"/>
            <a:ext cx="4240567" cy="192429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CA2212-F6C6-ACA9-D1FD-1F36481AF5F7}"/>
              </a:ext>
            </a:extLst>
          </p:cNvPr>
          <p:cNvSpPr/>
          <p:nvPr/>
        </p:nvSpPr>
        <p:spPr>
          <a:xfrm>
            <a:off x="3915052" y="5566299"/>
            <a:ext cx="381760" cy="266330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19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E7A61-1E1F-8672-419E-359AC827C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63" y="0"/>
            <a:ext cx="965968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9861B-6AAB-D3DE-9C92-D4C4A1CE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59</a:t>
            </a:fld>
            <a:endParaRPr lang="en-US"/>
          </a:p>
        </p:txBody>
      </p:sp>
      <p:pic>
        <p:nvPicPr>
          <p:cNvPr id="6" name="Bildobjekt 8">
            <a:extLst>
              <a:ext uri="{FF2B5EF4-FFF2-40B4-BE49-F238E27FC236}">
                <a16:creationId xmlns:a16="http://schemas.microsoft.com/office/drawing/2014/main" id="{EB086B6C-D95A-0B6C-0DB8-39599E489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13"/>
            <a:ext cx="4882718" cy="22156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BF7C73-E6CD-23AF-B2EB-D65BB4D13E1E}"/>
              </a:ext>
            </a:extLst>
          </p:cNvPr>
          <p:cNvSpPr/>
          <p:nvPr/>
        </p:nvSpPr>
        <p:spPr>
          <a:xfrm>
            <a:off x="1997476" y="5388746"/>
            <a:ext cx="470515" cy="310717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82E13-4C82-6D2F-4F68-4DB989DDB8F0}"/>
              </a:ext>
            </a:extLst>
          </p:cNvPr>
          <p:cNvSpPr txBox="1"/>
          <p:nvPr/>
        </p:nvSpPr>
        <p:spPr>
          <a:xfrm>
            <a:off x="374971" y="373707"/>
            <a:ext cx="106935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 Sannolikheten för att det är optimalt att </a:t>
            </a:r>
            <a:r>
              <a:rPr lang="sv-SE" sz="2400" b="1" dirty="0" err="1">
                <a:highlight>
                  <a:srgbClr val="FFFF00"/>
                </a:highlight>
              </a:rPr>
              <a:t>utgångsgruppera</a:t>
            </a:r>
            <a:r>
              <a:rPr lang="sv-SE" sz="2400" b="1" dirty="0">
                <a:highlight>
                  <a:srgbClr val="FFFF00"/>
                </a:highlight>
              </a:rPr>
              <a:t> i en viss sektor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 beror på sannolikheterna för att bli upptäckt och bekämpad i de olika sektorerna,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 under förutsättning att fientliga patruller finns just där.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 Man kan bevisa att det INTE är optimalt att alltid välja den sektor där det är lägst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 sannolikhet att bli upptäckt och bekämpad om en fientlig patrull finns just där.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r>
              <a:rPr lang="sv-SE" sz="2400" b="1" dirty="0">
                <a:highlight>
                  <a:srgbClr val="FFFF00"/>
                </a:highlight>
              </a:rPr>
              <a:t> De optimala sannolikheterna för att välja olika sektorer kan endast </a:t>
            </a:r>
          </a:p>
          <a:p>
            <a:r>
              <a:rPr lang="sv-SE" sz="2400" b="1" dirty="0">
                <a:highlight>
                  <a:srgbClr val="FFFF00"/>
                </a:highlight>
              </a:rPr>
              <a:t> beräknas på det sätt som visas i denna presentation.  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461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56F912-0719-D7DB-5A29-9F9D08F55481}"/>
              </a:ext>
            </a:extLst>
          </p:cNvPr>
          <p:cNvSpPr txBox="1"/>
          <p:nvPr/>
        </p:nvSpPr>
        <p:spPr>
          <a:xfrm>
            <a:off x="673768" y="834189"/>
            <a:ext cx="106800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Fördjupande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referens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till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dagens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föreläsning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endParaRPr lang="en-US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Lohmander, P., Optimal decisions and expected values in two player zero sum games with diagonal game matrixes, - Explicit functions, general proofs and effects of parameter estimation errors, International Robotics &amp; Automation Journal,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Volume 5, Issue 5, 2019, pages 186-198.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https://medcraveonline.com/IRATJ/IRATJ-05-00193.pdf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F335F-4F56-1ED3-FA77-ACEFA198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48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5378B-C102-7FC0-21BB-6543448EC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8383" cy="4117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77B3A-4CA8-83EC-C2DC-96D7F1C38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4" y="15007"/>
            <a:ext cx="3235000" cy="2176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3F30D-30A9-D888-9E22-E672DFAA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60</a:t>
            </a:fld>
            <a:endParaRPr lang="en-US"/>
          </a:p>
        </p:txBody>
      </p:sp>
      <p:pic>
        <p:nvPicPr>
          <p:cNvPr id="6" name="Bildobjekt 8">
            <a:extLst>
              <a:ext uri="{FF2B5EF4-FFF2-40B4-BE49-F238E27FC236}">
                <a16:creationId xmlns:a16="http://schemas.microsoft.com/office/drawing/2014/main" id="{7F8EE20D-7AD8-1315-A09A-69D955B07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377"/>
            <a:ext cx="6857094" cy="3111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53990-65C7-8758-BCD9-3E0FC6E14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3" y="2191682"/>
            <a:ext cx="6673617" cy="46663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9F9AA7D-8CA1-82CB-8D20-83AB0ECB5246}"/>
              </a:ext>
            </a:extLst>
          </p:cNvPr>
          <p:cNvSpPr/>
          <p:nvPr/>
        </p:nvSpPr>
        <p:spPr>
          <a:xfrm>
            <a:off x="2814221" y="4785064"/>
            <a:ext cx="639193" cy="417251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14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3509" y="2699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11959"/>
              </p:ext>
            </p:extLst>
          </p:nvPr>
        </p:nvGraphicFramePr>
        <p:xfrm>
          <a:off x="6831578" y="1162658"/>
          <a:ext cx="4983579" cy="4532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06600" imgH="1828800" progId="Equation.DSMT4">
                  <p:embed/>
                </p:oleObj>
              </mc:Choice>
              <mc:Fallback>
                <p:oleObj name="Equation" r:id="rId2" imgW="2006600" imgH="1828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1578" y="1162658"/>
                        <a:ext cx="4983579" cy="4532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4C128-58D6-FCA0-C642-9A921C1752D8}"/>
              </a:ext>
            </a:extLst>
          </p:cNvPr>
          <p:cNvSpPr txBox="1"/>
          <p:nvPr/>
        </p:nvSpPr>
        <p:spPr>
          <a:xfrm>
            <a:off x="376844" y="790120"/>
            <a:ext cx="58819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KLARTEXT: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MINIMERAR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det förväntade resultatet, E, nämligen sannolikheten att upptäckas och bekämpas av Röd fientlig stridspatrull.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Blå väljer y1, y2, y3 och y4,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sannolikheterna för att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 err="1">
                <a:solidFill>
                  <a:prstClr val="black"/>
                </a:solidFill>
                <a:latin typeface="Calibri" panose="020F0502020204030204"/>
              </a:rPr>
              <a:t>utgångsgruppera</a:t>
            </a:r>
            <a:r>
              <a:rPr lang="sv-SE" sz="2400" b="1" dirty="0">
                <a:solidFill>
                  <a:prstClr val="black"/>
                </a:solidFill>
                <a:latin typeface="Calibri" panose="020F0502020204030204"/>
              </a:rPr>
              <a:t> i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sektor 1, 2, 3 eller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begränsas av det faktum att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Röd kan välja att skicka stridspatruller till vilken sektor som helst, 1, 2, 3 eller 4.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58E707-EF49-7AA3-AD6B-B245A4431C55}"/>
              </a:ext>
            </a:extLst>
          </p:cNvPr>
          <p:cNvCxnSpPr>
            <a:cxnSpLocks/>
          </p:cNvCxnSpPr>
          <p:nvPr/>
        </p:nvCxnSpPr>
        <p:spPr>
          <a:xfrm flipV="1">
            <a:off x="5104660" y="2654423"/>
            <a:ext cx="2379216" cy="2139519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4139E9-FC31-71C0-52A9-5F28FD405F1E}"/>
              </a:ext>
            </a:extLst>
          </p:cNvPr>
          <p:cNvCxnSpPr>
            <a:cxnSpLocks/>
          </p:cNvCxnSpPr>
          <p:nvPr/>
        </p:nvCxnSpPr>
        <p:spPr>
          <a:xfrm flipV="1">
            <a:off x="5561860" y="3311371"/>
            <a:ext cx="1922016" cy="1393794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E15450-2EEC-111A-C514-670AB49F377F}"/>
              </a:ext>
            </a:extLst>
          </p:cNvPr>
          <p:cNvCxnSpPr>
            <a:cxnSpLocks/>
          </p:cNvCxnSpPr>
          <p:nvPr/>
        </p:nvCxnSpPr>
        <p:spPr>
          <a:xfrm flipV="1">
            <a:off x="5752730" y="3790765"/>
            <a:ext cx="1731146" cy="1003177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912CDA-0083-348D-3D9C-D7FA0DB12835}"/>
              </a:ext>
            </a:extLst>
          </p:cNvPr>
          <p:cNvCxnSpPr>
            <a:cxnSpLocks/>
          </p:cNvCxnSpPr>
          <p:nvPr/>
        </p:nvCxnSpPr>
        <p:spPr>
          <a:xfrm flipV="1">
            <a:off x="5877017" y="4341181"/>
            <a:ext cx="1509204" cy="656947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ysDot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37597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1588" y="2351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632960" y="565150"/>
          <a:ext cx="5845834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914400" progId="Equation.DSMT4">
                  <p:embed/>
                </p:oleObj>
              </mc:Choice>
              <mc:Fallback>
                <p:oleObj name="Equation" r:id="rId2" imgW="927100" imgH="914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960" y="565150"/>
                        <a:ext cx="5845834" cy="5791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ruta 5"/>
          <p:cNvSpPr txBox="1"/>
          <p:nvPr/>
        </p:nvSpPr>
        <p:spPr>
          <a:xfrm>
            <a:off x="1468647" y="1835923"/>
            <a:ext cx="2794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 kan bevisa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att optimala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sannolikheter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i="1" dirty="0">
                <a:solidFill>
                  <a:srgbClr val="FF0000"/>
                </a:solidFill>
                <a:latin typeface="Calibri" panose="020F0502020204030204"/>
              </a:rPr>
              <a:t>är strikt positiva.</a:t>
            </a:r>
            <a:r>
              <a:rPr kumimoji="0" lang="sv-SE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8" name="Höger klammerparentes 7"/>
          <p:cNvSpPr/>
          <p:nvPr/>
        </p:nvSpPr>
        <p:spPr>
          <a:xfrm>
            <a:off x="4472094" y="1070544"/>
            <a:ext cx="857552" cy="4947079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öger 8"/>
          <p:cNvSpPr/>
          <p:nvPr/>
        </p:nvSpPr>
        <p:spPr>
          <a:xfrm>
            <a:off x="4946470" y="3370218"/>
            <a:ext cx="1045028" cy="3918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783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1589" y="330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91887" y="1976845"/>
          <a:ext cx="10807342" cy="1271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200" imgH="228600" progId="Equation.DSMT4">
                  <p:embed/>
                </p:oleObj>
              </mc:Choice>
              <mc:Fallback>
                <p:oleObj name="Equation" r:id="rId2" imgW="198120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887" y="1976845"/>
                        <a:ext cx="10807342" cy="12714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7744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3177" y="2699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3823061" y="388008"/>
          <a:ext cx="2838995" cy="5968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900" imgH="1778000" progId="Equation.DSMT4">
                  <p:embed/>
                </p:oleObj>
              </mc:Choice>
              <mc:Fallback>
                <p:oleObj name="Equation" r:id="rId2" imgW="850900" imgH="17780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061" y="388008"/>
                        <a:ext cx="2838995" cy="5968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358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7382" y="2177141"/>
            <a:ext cx="600159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624733" y="610939"/>
          <a:ext cx="10508709" cy="1979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500" imgH="228600" progId="Equation.DSMT4">
                  <p:embed/>
                </p:oleObj>
              </mc:Choice>
              <mc:Fallback>
                <p:oleObj name="Equation" r:id="rId2" imgW="120650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733" y="610939"/>
                        <a:ext cx="10508709" cy="1979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5410" y="1695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624734" y="2828197"/>
          <a:ext cx="10488099" cy="2986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3880" imgH="431640" progId="Equation.DSMT4">
                  <p:embed/>
                </p:oleObj>
              </mc:Choice>
              <mc:Fallback>
                <p:oleObj name="Equation" r:id="rId4" imgW="1523880" imgH="43164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734" y="2828197"/>
                        <a:ext cx="10488099" cy="2986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6534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6754" y="2090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668382" y="627019"/>
          <a:ext cx="10060578" cy="286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4000" imgH="431800" progId="Equation.DSMT4">
                  <p:embed/>
                </p:oleObj>
              </mc:Choice>
              <mc:Fallback>
                <p:oleObj name="Equation" r:id="rId2" imgW="1524000" imgH="431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82" y="627019"/>
                        <a:ext cx="10060578" cy="2864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54" y="148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775065" y="3822877"/>
          <a:ext cx="10208312" cy="269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12900" imgH="431800" progId="Equation.DSMT4">
                  <p:embed/>
                </p:oleObj>
              </mc:Choice>
              <mc:Fallback>
                <p:oleObj name="Equation" r:id="rId4" imgW="1612900" imgH="431800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065" y="3822877"/>
                        <a:ext cx="10208312" cy="2696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4829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644437" y="348157"/>
          <a:ext cx="10208312" cy="2696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900" imgH="431800" progId="Equation.DSMT4">
                  <p:embed/>
                </p:oleObj>
              </mc:Choice>
              <mc:Fallback>
                <p:oleObj name="Equation" r:id="rId2" imgW="1612900" imgH="431800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37" y="348157"/>
                        <a:ext cx="10208312" cy="26965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5794" y="1290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644438" y="4195985"/>
          <a:ext cx="10014853" cy="143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22600" imgH="431800" progId="Equation.DSMT4">
                  <p:embed/>
                </p:oleObj>
              </mc:Choice>
              <mc:Fallback>
                <p:oleObj name="Equation" r:id="rId4" imgW="3022600" imgH="431800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38" y="4195985"/>
                        <a:ext cx="10014853" cy="14396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9605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714107" y="608054"/>
          <a:ext cx="10014853" cy="143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22600" imgH="431800" progId="Equation.DSMT4">
                  <p:embed/>
                </p:oleObj>
              </mc:Choice>
              <mc:Fallback>
                <p:oleObj name="Equation" r:id="rId2" imgW="3022600" imgH="431800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107" y="608054"/>
                        <a:ext cx="10014853" cy="14396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92480" y="3110406"/>
            <a:ext cx="142544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714107" y="3470259"/>
          <a:ext cx="10014853" cy="998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11600" imgH="393700" progId="Equation.DSMT4">
                  <p:embed/>
                </p:oleObj>
              </mc:Choice>
              <mc:Fallback>
                <p:oleObj name="Equation" r:id="rId4" imgW="3911600" imgH="393700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107" y="3470259"/>
                        <a:ext cx="10014853" cy="9989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060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668" y="2873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566057" y="1149532"/>
          <a:ext cx="10276840" cy="103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86200" imgH="393700" progId="Equation.DSMT4">
                  <p:embed/>
                </p:oleObj>
              </mc:Choice>
              <mc:Fallback>
                <p:oleObj name="Equation" r:id="rId2" imgW="3886200" imgH="3937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57" y="1149532"/>
                        <a:ext cx="10276840" cy="1036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668" y="2873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566057" y="3209379"/>
          <a:ext cx="4632831" cy="79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254" imgH="177723" progId="Equation.DSMT4">
                  <p:embed/>
                </p:oleObj>
              </mc:Choice>
              <mc:Fallback>
                <p:oleObj name="Equation" r:id="rId4" imgW="1028254" imgH="177723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57" y="3209379"/>
                        <a:ext cx="4632831" cy="791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566057" y="4746172"/>
          <a:ext cx="4045526" cy="127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004" imgH="177646" progId="Equation.DSMT4">
                  <p:embed/>
                </p:oleObj>
              </mc:Choice>
              <mc:Fallback>
                <p:oleObj name="Equation" r:id="rId6" imgW="571004" imgH="177646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57" y="4746172"/>
                        <a:ext cx="4045526" cy="1271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9FFED634-5682-A4F1-12B1-6FDD507B6270}"/>
              </a:ext>
            </a:extLst>
          </p:cNvPr>
          <p:cNvSpPr/>
          <p:nvPr/>
        </p:nvSpPr>
        <p:spPr>
          <a:xfrm flipH="1">
            <a:off x="4842638" y="4672149"/>
            <a:ext cx="995882" cy="13697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A9BC9-36AF-B318-8CFE-A97B879A6D1F}"/>
              </a:ext>
            </a:extLst>
          </p:cNvPr>
          <p:cNvSpPr txBox="1"/>
          <p:nvPr/>
        </p:nvSpPr>
        <p:spPr>
          <a:xfrm>
            <a:off x="5976078" y="4746172"/>
            <a:ext cx="51905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highlight>
                  <a:srgbClr val="FFFF00"/>
                </a:highlight>
              </a:rPr>
              <a:t>Minimerad sannolikhet att Röd 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stridspatrull hittar och bekämpar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Blå i detta fall.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3211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B213D-CE10-F2E0-B7AC-C210027A44F4}"/>
              </a:ext>
            </a:extLst>
          </p:cNvPr>
          <p:cNvSpPr txBox="1"/>
          <p:nvPr/>
        </p:nvSpPr>
        <p:spPr>
          <a:xfrm>
            <a:off x="866273" y="786063"/>
            <a:ext cx="975141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Fördjupande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version av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dagens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föreläsning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</a:p>
          <a:p>
            <a:endParaRPr lang="en-US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Lohmander, P., Recent advances in general game theory and applications, Lecture at MIUN, Mid Sweden University, Dept. of Economics, Geography, Law and Tourism (EJT), Sundsvall, Sweden, 2020-01-16.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http://www.Lohmander.com/PL_Game_200116.pdf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http://www.Lohmander.com/PL_Game_200116.pptx</a:t>
            </a:r>
            <a:b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71E34-0300-C1F9-E12D-35A952D8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56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9337" y="2002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971455"/>
              </p:ext>
            </p:extLst>
          </p:nvPr>
        </p:nvGraphicFramePr>
        <p:xfrm>
          <a:off x="3187428" y="672591"/>
          <a:ext cx="5312230" cy="598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800" imgH="1778000" progId="Equation.DSMT4">
                  <p:embed/>
                </p:oleObj>
              </mc:Choice>
              <mc:Fallback>
                <p:oleObj name="Equation" r:id="rId2" imgW="1574800" imgH="17780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428" y="672591"/>
                        <a:ext cx="5312230" cy="59851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2716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432"/>
            <a:ext cx="12192000" cy="5532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3A4DD-D0AB-CF54-8303-F1C99E6F231B}"/>
              </a:ext>
            </a:extLst>
          </p:cNvPr>
          <p:cNvSpPr txBox="1"/>
          <p:nvPr/>
        </p:nvSpPr>
        <p:spPr>
          <a:xfrm>
            <a:off x="6318681" y="4409958"/>
            <a:ext cx="5035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Här visas de optimala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sannolikheterna att Blå bör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utgångsgruppera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i de olika sektorerna.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F6EBC-404E-CD59-7CA8-A3576D6EB96D}"/>
              </a:ext>
            </a:extLst>
          </p:cNvPr>
          <p:cNvSpPr/>
          <p:nvPr/>
        </p:nvSpPr>
        <p:spPr>
          <a:xfrm>
            <a:off x="5234866" y="1439662"/>
            <a:ext cx="315157" cy="150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BD1C5-EB95-E8D4-1AEE-54DD08E643CC}"/>
              </a:ext>
            </a:extLst>
          </p:cNvPr>
          <p:cNvSpPr/>
          <p:nvPr/>
        </p:nvSpPr>
        <p:spPr>
          <a:xfrm>
            <a:off x="7517907" y="3567342"/>
            <a:ext cx="315157" cy="15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74FE49-7D54-2BC3-5EF6-4E022FB9AE70}"/>
              </a:ext>
            </a:extLst>
          </p:cNvPr>
          <p:cNvSpPr/>
          <p:nvPr/>
        </p:nvSpPr>
        <p:spPr>
          <a:xfrm>
            <a:off x="4012707" y="4656338"/>
            <a:ext cx="315157" cy="1509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ED606-7991-29ED-8356-066C92E7BF65}"/>
              </a:ext>
            </a:extLst>
          </p:cNvPr>
          <p:cNvSpPr/>
          <p:nvPr/>
        </p:nvSpPr>
        <p:spPr>
          <a:xfrm>
            <a:off x="4012707" y="4656338"/>
            <a:ext cx="315157" cy="150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8B5DA27-21A0-8E99-3079-33EE30635C82}"/>
                  </a:ext>
                </a:extLst>
              </p14:cNvPr>
              <p14:cNvContentPartPr/>
              <p14:nvPr/>
            </p14:nvContentPartPr>
            <p14:xfrm>
              <a:off x="4039088" y="4764282"/>
              <a:ext cx="59760" cy="38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8B5DA27-21A0-8E99-3079-33EE30635C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448" y="4746642"/>
                <a:ext cx="95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B47A8B-CF1C-C475-E172-7ED4F4D7A1EC}"/>
                  </a:ext>
                </a:extLst>
              </p14:cNvPr>
              <p14:cNvContentPartPr/>
              <p14:nvPr/>
            </p14:nvContentPartPr>
            <p14:xfrm>
              <a:off x="4314128" y="4704882"/>
              <a:ext cx="360" cy="3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B47A8B-CF1C-C475-E172-7ED4F4D7A1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6488" y="4687242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187B9EDE-4896-7AE8-18D2-FED743A77547}"/>
              </a:ext>
            </a:extLst>
          </p:cNvPr>
          <p:cNvGrpSpPr/>
          <p:nvPr/>
        </p:nvGrpSpPr>
        <p:grpSpPr>
          <a:xfrm>
            <a:off x="4003448" y="4644651"/>
            <a:ext cx="337680" cy="168591"/>
            <a:chOff x="4003448" y="4644651"/>
            <a:chExt cx="337680" cy="16859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7345733-94E7-101C-48C6-60D0D560E400}"/>
                    </a:ext>
                  </a:extLst>
                </p14:cNvPr>
                <p14:cNvContentPartPr/>
                <p14:nvPr/>
              </p14:nvContentPartPr>
              <p14:xfrm>
                <a:off x="4110008" y="4766082"/>
                <a:ext cx="131040" cy="46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7345733-94E7-101C-48C6-60D0D560E4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92008" y="4748082"/>
                  <a:ext cx="166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2BBDB22-2D54-DB48-4B21-B5EB03D9F667}"/>
                    </a:ext>
                  </a:extLst>
                </p14:cNvPr>
                <p14:cNvContentPartPr/>
                <p14:nvPr/>
              </p14:nvContentPartPr>
              <p14:xfrm>
                <a:off x="4155368" y="4784442"/>
                <a:ext cx="159120" cy="9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2BBDB22-2D54-DB48-4B21-B5EB03D9F6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137728" y="4766802"/>
                  <a:ext cx="1947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266E85A-EAF0-38B8-424E-CB2D68F7768F}"/>
                    </a:ext>
                  </a:extLst>
                </p14:cNvPr>
                <p14:cNvContentPartPr/>
                <p14:nvPr/>
              </p14:nvContentPartPr>
              <p14:xfrm>
                <a:off x="4152848" y="4802442"/>
                <a:ext cx="1800" cy="108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266E85A-EAF0-38B8-424E-CB2D68F7768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35208" y="4784802"/>
                  <a:ext cx="374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38C5BAB-084E-CBAE-C854-FB050F683071}"/>
                    </a:ext>
                  </a:extLst>
                </p14:cNvPr>
                <p14:cNvContentPartPr/>
                <p14:nvPr/>
              </p14:nvContentPartPr>
              <p14:xfrm>
                <a:off x="4257248" y="4784082"/>
                <a:ext cx="19080" cy="187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38C5BAB-084E-CBAE-C854-FB050F68307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39248" y="4766442"/>
                  <a:ext cx="54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D62B633-361B-F3E3-850F-B1CE8C09B822}"/>
                    </a:ext>
                  </a:extLst>
                </p14:cNvPr>
                <p14:cNvContentPartPr/>
                <p14:nvPr/>
              </p14:nvContentPartPr>
              <p14:xfrm>
                <a:off x="4187768" y="4743762"/>
                <a:ext cx="67680" cy="147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D62B633-361B-F3E3-850F-B1CE8C09B82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70128" y="4725762"/>
                  <a:ext cx="1033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CFFF57F-EEFD-D375-320F-EB1B9AF0FA16}"/>
                    </a:ext>
                  </a:extLst>
                </p14:cNvPr>
                <p14:cNvContentPartPr/>
                <p14:nvPr/>
              </p14:nvContentPartPr>
              <p14:xfrm>
                <a:off x="4225208" y="4796322"/>
                <a:ext cx="40320" cy="15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CFFF57F-EEFD-D375-320F-EB1B9AF0FA1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07568" y="4778322"/>
                  <a:ext cx="75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00E271B-1052-6F7E-D56F-0E9403CEF6C6}"/>
                    </a:ext>
                  </a:extLst>
                </p14:cNvPr>
                <p14:cNvContentPartPr/>
                <p14:nvPr/>
              </p14:nvContentPartPr>
              <p14:xfrm>
                <a:off x="4316648" y="4802442"/>
                <a:ext cx="6840" cy="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00E271B-1052-6F7E-D56F-0E9403CEF6C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98648" y="4784802"/>
                  <a:ext cx="42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0BD0FAB-A30C-D5D4-0804-858924116B9C}"/>
                    </a:ext>
                  </a:extLst>
                </p14:cNvPr>
                <p14:cNvContentPartPr/>
                <p14:nvPr/>
              </p14:nvContentPartPr>
              <p14:xfrm>
                <a:off x="4287488" y="4793442"/>
                <a:ext cx="1800" cy="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0BD0FAB-A30C-D5D4-0804-858924116B9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69488" y="477580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1FD1C1-BF52-E6FE-BFFE-DBDAE0000BE5}"/>
                    </a:ext>
                  </a:extLst>
                </p14:cNvPr>
                <p14:cNvContentPartPr/>
                <p14:nvPr/>
              </p14:nvContentPartPr>
              <p14:xfrm>
                <a:off x="4030088" y="4802442"/>
                <a:ext cx="360" cy="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1FD1C1-BF52-E6FE-BFFE-DBDAE0000BE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12088" y="47848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A3B03C-CAE8-1EB1-F198-BF71D9D917C4}"/>
                    </a:ext>
                  </a:extLst>
                </p14:cNvPr>
                <p14:cNvContentPartPr/>
                <p14:nvPr/>
              </p14:nvContentPartPr>
              <p14:xfrm>
                <a:off x="4030088" y="4757802"/>
                <a:ext cx="360" cy="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A3B03C-CAE8-1EB1-F198-BF71D9D917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12088" y="47401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E7FCE85-4234-28D3-A859-EFC5959AF51D}"/>
                    </a:ext>
                  </a:extLst>
                </p14:cNvPr>
                <p14:cNvContentPartPr/>
                <p14:nvPr/>
              </p14:nvContentPartPr>
              <p14:xfrm>
                <a:off x="4057088" y="4811442"/>
                <a:ext cx="360" cy="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E7FCE85-4234-28D3-A859-EFC5959AF5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39088" y="47934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3C39243-3F10-F1C8-E0E9-2900E728E491}"/>
                    </a:ext>
                  </a:extLst>
                </p14:cNvPr>
                <p14:cNvContentPartPr/>
                <p14:nvPr/>
              </p14:nvContentPartPr>
              <p14:xfrm>
                <a:off x="4057088" y="4775802"/>
                <a:ext cx="360" cy="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3C39243-3F10-F1C8-E0E9-2900E728E4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39088" y="47578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5769095-6EF2-7FBA-48AC-6AD3C62CDB04}"/>
                    </a:ext>
                  </a:extLst>
                </p14:cNvPr>
                <p14:cNvContentPartPr/>
                <p14:nvPr/>
              </p14:nvContentPartPr>
              <p14:xfrm>
                <a:off x="4057088" y="4775802"/>
                <a:ext cx="360" cy="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5769095-6EF2-7FBA-48AC-6AD3C62CDB0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39088" y="47578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A25213-619F-EA1E-78CC-C748B18FC13D}"/>
                    </a:ext>
                  </a:extLst>
                </p14:cNvPr>
                <p14:cNvContentPartPr/>
                <p14:nvPr/>
              </p14:nvContentPartPr>
              <p14:xfrm>
                <a:off x="4057088" y="4774362"/>
                <a:ext cx="360" cy="18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A25213-619F-EA1E-78CC-C748B18FC13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39088" y="4756362"/>
                  <a:ext cx="36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1A37747-29CC-2B5C-8578-19B7270D0B2C}"/>
                    </a:ext>
                  </a:extLst>
                </p14:cNvPr>
                <p14:cNvContentPartPr/>
                <p14:nvPr/>
              </p14:nvContentPartPr>
              <p14:xfrm>
                <a:off x="4065728" y="4806402"/>
                <a:ext cx="5760" cy="54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1A37747-29CC-2B5C-8578-19B7270D0B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047728" y="4788402"/>
                  <a:ext cx="41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5069A99-B59A-6F78-CCB3-6A5429460322}"/>
                    </a:ext>
                  </a:extLst>
                </p14:cNvPr>
                <p14:cNvContentPartPr/>
                <p14:nvPr/>
              </p14:nvContentPartPr>
              <p14:xfrm>
                <a:off x="4003448" y="4731522"/>
                <a:ext cx="360" cy="3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5069A99-B59A-6F78-CCB3-6A54294603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5808" y="471352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B95631-4AB7-B915-5C37-1135C594AFD4}"/>
                    </a:ext>
                  </a:extLst>
                </p14:cNvPr>
                <p14:cNvContentPartPr/>
                <p14:nvPr/>
              </p14:nvContentPartPr>
              <p14:xfrm>
                <a:off x="4003448" y="4695882"/>
                <a:ext cx="360" cy="3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B95631-4AB7-B915-5C37-1135C594AFD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5808" y="4678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D6D3F1F-435D-DC36-CDA7-ECBF71394090}"/>
                    </a:ext>
                  </a:extLst>
                </p14:cNvPr>
                <p14:cNvContentPartPr/>
                <p14:nvPr/>
              </p14:nvContentPartPr>
              <p14:xfrm>
                <a:off x="4030088" y="4695882"/>
                <a:ext cx="1800" cy="3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D6D3F1F-435D-DC36-CDA7-ECBF7139409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12088" y="4678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2487D86-20DB-2FB1-3194-473F74E4A197}"/>
                    </a:ext>
                  </a:extLst>
                </p14:cNvPr>
                <p14:cNvContentPartPr/>
                <p14:nvPr/>
              </p14:nvContentPartPr>
              <p14:xfrm>
                <a:off x="4003448" y="4775802"/>
                <a:ext cx="360" cy="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2487D86-20DB-2FB1-3194-473F74E4A1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5808" y="475780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A7A4CCA-504A-4D73-A6EB-D7A0CDBD329D}"/>
                    </a:ext>
                  </a:extLst>
                </p14:cNvPr>
                <p14:cNvContentPartPr/>
                <p14:nvPr/>
              </p14:nvContentPartPr>
              <p14:xfrm>
                <a:off x="4030088" y="4678242"/>
                <a:ext cx="360" cy="3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A7A4CCA-504A-4D73-A6EB-D7A0CDBD329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12088" y="4660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283ECD9-9788-B11D-1195-BBE19EB18407}"/>
                    </a:ext>
                  </a:extLst>
                </p14:cNvPr>
                <p14:cNvContentPartPr/>
                <p14:nvPr/>
              </p14:nvContentPartPr>
              <p14:xfrm>
                <a:off x="4047728" y="4678242"/>
                <a:ext cx="1800" cy="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283ECD9-9788-B11D-1195-BBE19EB1840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30088" y="4660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95A9171-B2E7-C61F-399E-CE4B791F76B7}"/>
                    </a:ext>
                  </a:extLst>
                </p14:cNvPr>
                <p14:cNvContentPartPr/>
                <p14:nvPr/>
              </p14:nvContentPartPr>
              <p14:xfrm>
                <a:off x="4057088" y="4678242"/>
                <a:ext cx="1800" cy="3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95A9171-B2E7-C61F-399E-CE4B791F76B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39088" y="4660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6BFB1D3-7050-A210-A72D-6EA8A833D16A}"/>
                    </a:ext>
                  </a:extLst>
                </p14:cNvPr>
                <p14:cNvContentPartPr/>
                <p14:nvPr/>
              </p14:nvContentPartPr>
              <p14:xfrm>
                <a:off x="4065728" y="4678242"/>
                <a:ext cx="5400" cy="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6BFB1D3-7050-A210-A72D-6EA8A833D16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47728" y="4660242"/>
                  <a:ext cx="41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C2E7A5B-140F-20BB-B049-0CDC811368A3}"/>
                    </a:ext>
                  </a:extLst>
                </p14:cNvPr>
                <p14:cNvContentPartPr/>
                <p14:nvPr/>
              </p14:nvContentPartPr>
              <p14:xfrm>
                <a:off x="4092008" y="4678242"/>
                <a:ext cx="1800" cy="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C2E7A5B-140F-20BB-B049-0CDC811368A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74368" y="4660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68517CF-0A7B-C0EF-D9F9-240A94EB0FFA}"/>
                    </a:ext>
                  </a:extLst>
                </p14:cNvPr>
                <p14:cNvContentPartPr/>
                <p14:nvPr/>
              </p14:nvContentPartPr>
              <p14:xfrm>
                <a:off x="4101368" y="4678242"/>
                <a:ext cx="1800" cy="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68517CF-0A7B-C0EF-D9F9-240A94EB0FF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83368" y="4660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97C4681-F4EA-5D5D-4CA4-3F2B913E9818}"/>
                    </a:ext>
                  </a:extLst>
                </p14:cNvPr>
                <p14:cNvContentPartPr/>
                <p14:nvPr/>
              </p14:nvContentPartPr>
              <p14:xfrm>
                <a:off x="4136648" y="4678242"/>
                <a:ext cx="360" cy="3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97C4681-F4EA-5D5D-4CA4-3F2B913E981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9008" y="4660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4E80698-3EA3-BBB9-0519-92F2E57B10AC}"/>
                    </a:ext>
                  </a:extLst>
                </p14:cNvPr>
                <p14:cNvContentPartPr/>
                <p14:nvPr/>
              </p14:nvContentPartPr>
              <p14:xfrm>
                <a:off x="4163288" y="4678242"/>
                <a:ext cx="5400" cy="3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4E80698-3EA3-BBB9-0519-92F2E57B10A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45288" y="4660242"/>
                  <a:ext cx="41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45F3A21-7D68-5EA8-09CA-E63208FE9725}"/>
                    </a:ext>
                  </a:extLst>
                </p14:cNvPr>
                <p14:cNvContentPartPr/>
                <p14:nvPr/>
              </p14:nvContentPartPr>
              <p14:xfrm>
                <a:off x="4180928" y="467824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45F3A21-7D68-5EA8-09CA-E63208FE97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63288" y="4660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857CEEB-9C04-3D51-9D23-75385F5C2001}"/>
                    </a:ext>
                  </a:extLst>
                </p14:cNvPr>
                <p14:cNvContentPartPr/>
                <p14:nvPr/>
              </p14:nvContentPartPr>
              <p14:xfrm>
                <a:off x="4189928" y="4678242"/>
                <a:ext cx="1800" cy="3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857CEEB-9C04-3D51-9D23-75385F5C200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71928" y="4660242"/>
                  <a:ext cx="374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17F30AB-3A55-1056-2E12-D2A20DDA8B0C}"/>
                    </a:ext>
                  </a:extLst>
                </p14:cNvPr>
                <p14:cNvContentPartPr/>
                <p14:nvPr/>
              </p14:nvContentPartPr>
              <p14:xfrm>
                <a:off x="4225208" y="4678242"/>
                <a:ext cx="9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17F30AB-3A55-1056-2E12-D2A20DDA8B0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07568" y="4660242"/>
                  <a:ext cx="45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D351126-01A3-C6A7-F029-FF11267DC2C2}"/>
                    </a:ext>
                  </a:extLst>
                </p14:cNvPr>
                <p14:cNvContentPartPr/>
                <p14:nvPr/>
              </p14:nvContentPartPr>
              <p14:xfrm>
                <a:off x="4243208" y="4678242"/>
                <a:ext cx="360" cy="3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D351126-01A3-C6A7-F029-FF11267DC2C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25208" y="4660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CB974EE-638B-8077-D61D-3F76FD363E1D}"/>
                    </a:ext>
                  </a:extLst>
                </p14:cNvPr>
                <p14:cNvContentPartPr/>
                <p14:nvPr/>
              </p14:nvContentPartPr>
              <p14:xfrm>
                <a:off x="4252208" y="4678242"/>
                <a:ext cx="360" cy="3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CB974EE-638B-8077-D61D-3F76FD363E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34208" y="466024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5F4D06E-7363-5EAF-3815-16F6F73E861D}"/>
                    </a:ext>
                  </a:extLst>
                </p14:cNvPr>
                <p14:cNvContentPartPr/>
                <p14:nvPr/>
              </p14:nvContentPartPr>
              <p14:xfrm>
                <a:off x="4260848" y="4678242"/>
                <a:ext cx="3240" cy="3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5F4D06E-7363-5EAF-3815-16F6F73E861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43208" y="4660242"/>
                  <a:ext cx="38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C86983A-25CE-C474-59EB-C0914ED1A87F}"/>
                    </a:ext>
                  </a:extLst>
                </p14:cNvPr>
                <p14:cNvContentPartPr/>
                <p14:nvPr/>
              </p14:nvContentPartPr>
              <p14:xfrm>
                <a:off x="4305128" y="4678242"/>
                <a:ext cx="9360" cy="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C86983A-25CE-C474-59EB-C0914ED1A87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87488" y="4660242"/>
                  <a:ext cx="45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1692E67-E83E-08D3-51EB-12B30BABE1E6}"/>
                    </a:ext>
                  </a:extLst>
                </p14:cNvPr>
                <p14:cNvContentPartPr/>
                <p14:nvPr/>
              </p14:nvContentPartPr>
              <p14:xfrm>
                <a:off x="4340768" y="4757802"/>
                <a:ext cx="360" cy="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1692E67-E83E-08D3-51EB-12B30BABE1E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23128" y="474016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D86616C-476F-F6F0-8C79-1E05A4008260}"/>
                    </a:ext>
                  </a:extLst>
                </p14:cNvPr>
                <p14:cNvContentPartPr/>
                <p14:nvPr/>
              </p14:nvContentPartPr>
              <p14:xfrm>
                <a:off x="4340768" y="4731522"/>
                <a:ext cx="360" cy="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D86616C-476F-F6F0-8C79-1E05A40082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23128" y="471352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6485F5F-6D40-783C-79FD-8F58287CF12B}"/>
                    </a:ext>
                  </a:extLst>
                </p14:cNvPr>
                <p14:cNvContentPartPr/>
                <p14:nvPr/>
              </p14:nvContentPartPr>
              <p14:xfrm>
                <a:off x="4052152" y="4644651"/>
                <a:ext cx="120960" cy="42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6485F5F-6D40-783C-79FD-8F58287CF12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34512" y="4627011"/>
                  <a:ext cx="1566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F77A5C1-7C03-7C9D-9EE9-023F2FD9C347}"/>
                    </a:ext>
                  </a:extLst>
                </p14:cNvPr>
                <p14:cNvContentPartPr/>
                <p14:nvPr/>
              </p14:nvContentPartPr>
              <p14:xfrm>
                <a:off x="4012192" y="4659051"/>
                <a:ext cx="115560" cy="151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F77A5C1-7C03-7C9D-9EE9-023F2FD9C34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94552" y="4641051"/>
                  <a:ext cx="1512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C5EF6B9-36A4-C166-0613-E53B10C62E33}"/>
                    </a:ext>
                  </a:extLst>
                </p14:cNvPr>
                <p14:cNvContentPartPr/>
                <p14:nvPr/>
              </p14:nvContentPartPr>
              <p14:xfrm>
                <a:off x="4211992" y="4644651"/>
                <a:ext cx="92880" cy="54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C5EF6B9-36A4-C166-0613-E53B10C62E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93992" y="4626651"/>
                  <a:ext cx="1285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959D785-A1E6-1A8A-6968-6845C6D32554}"/>
                    </a:ext>
                  </a:extLst>
                </p14:cNvPr>
                <p14:cNvContentPartPr/>
                <p14:nvPr/>
              </p14:nvContentPartPr>
              <p14:xfrm>
                <a:off x="4323592" y="4666251"/>
                <a:ext cx="360" cy="3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959D785-A1E6-1A8A-6968-6845C6D3255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305952" y="4648251"/>
                  <a:ext cx="36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E4E53BD-70B0-0D13-AA27-BA1D76B0826B}"/>
                    </a:ext>
                  </a:extLst>
                </p14:cNvPr>
                <p14:cNvContentPartPr/>
                <p14:nvPr/>
              </p14:nvContentPartPr>
              <p14:xfrm>
                <a:off x="4323592" y="4694691"/>
                <a:ext cx="360" cy="136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E4E53BD-70B0-0D13-AA27-BA1D76B0826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05952" y="4676691"/>
                  <a:ext cx="3600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869F8D7-F864-3A38-9550-A1A7D10AC919}"/>
              </a:ext>
            </a:extLst>
          </p:cNvPr>
          <p:cNvGrpSpPr/>
          <p:nvPr/>
        </p:nvGrpSpPr>
        <p:grpSpPr>
          <a:xfrm>
            <a:off x="7562872" y="3705411"/>
            <a:ext cx="127440" cy="20520"/>
            <a:chOff x="7562872" y="3705411"/>
            <a:chExt cx="127440" cy="2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77E11A3-3EED-78B3-A910-A1EBDECC5CF2}"/>
                    </a:ext>
                  </a:extLst>
                </p14:cNvPr>
                <p14:cNvContentPartPr/>
                <p14:nvPr/>
              </p14:nvContentPartPr>
              <p14:xfrm>
                <a:off x="7616512" y="3718731"/>
                <a:ext cx="73800" cy="72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77E11A3-3EED-78B3-A910-A1EBDECC5CF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98872" y="3700731"/>
                  <a:ext cx="109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AE56B57-CD2E-E6D2-EF4B-3C421A85DE26}"/>
                    </a:ext>
                  </a:extLst>
                </p14:cNvPr>
                <p14:cNvContentPartPr/>
                <p14:nvPr/>
              </p14:nvContentPartPr>
              <p14:xfrm>
                <a:off x="7562872" y="3705411"/>
                <a:ext cx="39960" cy="10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AE56B57-CD2E-E6D2-EF4B-3C421A85DE2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545232" y="3687411"/>
                  <a:ext cx="7560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BF96B1-6C98-7518-D679-8B2823C3E1A2}"/>
                  </a:ext>
                </a:extLst>
              </p14:cNvPr>
              <p14:cNvContentPartPr/>
              <p14:nvPr/>
            </p14:nvContentPartPr>
            <p14:xfrm>
              <a:off x="1955872" y="3831135"/>
              <a:ext cx="277200" cy="1486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BF96B1-6C98-7518-D679-8B2823C3E1A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937872" y="3813495"/>
                <a:ext cx="31284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7405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8959" y="11669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479707"/>
              </p:ext>
            </p:extLst>
          </p:nvPr>
        </p:nvGraphicFramePr>
        <p:xfrm>
          <a:off x="6746824" y="454027"/>
          <a:ext cx="3074127" cy="5902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82600" imgH="914400" progId="Equation.DSMT4">
                  <p:embed/>
                </p:oleObj>
              </mc:Choice>
              <mc:Fallback>
                <p:oleObj name="Equation" r:id="rId2" imgW="482600" imgH="9144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24" y="454027"/>
                        <a:ext cx="3074127" cy="5902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084F61-9158-2514-AF1A-808BB9B546C2}"/>
              </a:ext>
            </a:extLst>
          </p:cNvPr>
          <p:cNvSpPr txBox="1"/>
          <p:nvPr/>
        </p:nvSpPr>
        <p:spPr>
          <a:xfrm>
            <a:off x="1420238" y="758758"/>
            <a:ext cx="401924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highlight>
                  <a:srgbClr val="FFFF00"/>
                </a:highlight>
              </a:rPr>
              <a:t>VIKTIG OBSERVATION:</a:t>
            </a:r>
          </a:p>
          <a:p>
            <a:endParaRPr lang="sv-SE" sz="2800" b="1" dirty="0">
              <a:highlight>
                <a:srgbClr val="FFFF00"/>
              </a:highlight>
            </a:endParaRPr>
          </a:p>
          <a:p>
            <a:r>
              <a:rPr lang="sv-SE" sz="2800" b="1" dirty="0">
                <a:highlight>
                  <a:srgbClr val="FFFF00"/>
                </a:highlight>
              </a:rPr>
              <a:t>Sannolikheterna att Blå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bör </a:t>
            </a:r>
            <a:r>
              <a:rPr lang="sv-SE" sz="2800" b="1" dirty="0" err="1">
                <a:highlight>
                  <a:srgbClr val="FFFF00"/>
                </a:highlight>
              </a:rPr>
              <a:t>utgångsgruppera</a:t>
            </a:r>
            <a:r>
              <a:rPr lang="sv-SE" sz="2800" b="1" dirty="0">
                <a:highlight>
                  <a:srgbClr val="FFFF00"/>
                </a:highlight>
              </a:rPr>
              <a:t> i de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olika sektorerna </a:t>
            </a:r>
          </a:p>
          <a:p>
            <a:endParaRPr lang="sv-SE" sz="2800" b="1" dirty="0">
              <a:highlight>
                <a:srgbClr val="FFFF00"/>
              </a:highlight>
            </a:endParaRPr>
          </a:p>
          <a:p>
            <a:r>
              <a:rPr lang="sv-SE" sz="2800" b="1" dirty="0">
                <a:highlight>
                  <a:srgbClr val="FFFF00"/>
                </a:highlight>
              </a:rPr>
              <a:t>är lika med</a:t>
            </a:r>
          </a:p>
          <a:p>
            <a:endParaRPr lang="sv-SE" sz="2800" b="1" dirty="0">
              <a:highlight>
                <a:srgbClr val="FFFF00"/>
              </a:highlight>
            </a:endParaRPr>
          </a:p>
          <a:p>
            <a:r>
              <a:rPr lang="sv-SE" sz="2800" b="1" dirty="0">
                <a:highlight>
                  <a:srgbClr val="FFFF00"/>
                </a:highlight>
              </a:rPr>
              <a:t>sannolikheterna att Röd 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bör patrullera i de </a:t>
            </a:r>
          </a:p>
          <a:p>
            <a:r>
              <a:rPr lang="sv-SE" sz="2800" b="1" dirty="0">
                <a:highlight>
                  <a:srgbClr val="FFFF00"/>
                </a:highlight>
              </a:rPr>
              <a:t>olika sektorerna.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31725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748"/>
            <a:ext cx="12192000" cy="5532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6C185-F541-AAF6-9622-46979A7D55F1}"/>
              </a:ext>
            </a:extLst>
          </p:cNvPr>
          <p:cNvSpPr txBox="1"/>
          <p:nvPr/>
        </p:nvSpPr>
        <p:spPr>
          <a:xfrm>
            <a:off x="6293796" y="4625592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highlight>
                  <a:srgbClr val="FFFF00"/>
                </a:highlight>
              </a:rPr>
              <a:t>Optimala sannolikheter, </a:t>
            </a:r>
          </a:p>
          <a:p>
            <a:r>
              <a:rPr lang="sv-SE" sz="3200" b="1" dirty="0">
                <a:highlight>
                  <a:srgbClr val="FFFF00"/>
                </a:highlight>
              </a:rPr>
              <a:t>både för Blå utgångsgruppering och för Röd patrullering. 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69791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" y="2065953"/>
            <a:ext cx="12197147" cy="4792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D1ADF-7693-3CCE-AA57-F5B47F7C64FB}"/>
              </a:ext>
            </a:extLst>
          </p:cNvPr>
          <p:cNvSpPr txBox="1"/>
          <p:nvPr/>
        </p:nvSpPr>
        <p:spPr>
          <a:xfrm>
            <a:off x="758758" y="282102"/>
            <a:ext cx="901567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Val av sektor för stridspatrullering: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r>
              <a:rPr lang="sv-SE" sz="2400" b="1" dirty="0">
                <a:highlight>
                  <a:srgbClr val="FFFF00"/>
                </a:highlight>
              </a:rPr>
              <a:t>Konstruera följande figur.</a:t>
            </a:r>
          </a:p>
          <a:p>
            <a:pPr marL="342900" indent="-342900">
              <a:buAutoNum type="arabicPeriod"/>
            </a:pPr>
            <a:r>
              <a:rPr lang="sv-SE" sz="2400" b="1" dirty="0">
                <a:highlight>
                  <a:srgbClr val="FFFF00"/>
                </a:highlight>
              </a:rPr>
              <a:t>Generera ett slumptal, S, med likformig fördelning, mellan 0 och 1.</a:t>
            </a:r>
          </a:p>
          <a:p>
            <a:pPr marL="342900" indent="-342900">
              <a:buAutoNum type="arabicPeriod"/>
            </a:pPr>
            <a:r>
              <a:rPr lang="sv-SE" sz="2400" b="1" dirty="0">
                <a:highlight>
                  <a:srgbClr val="FFFF00"/>
                </a:highlight>
              </a:rPr>
              <a:t>Figuren visar vilken sektor som bör väljas. </a:t>
            </a:r>
          </a:p>
          <a:p>
            <a:pPr marL="342900" indent="-342900">
              <a:buAutoNum type="arabicPeriod"/>
            </a:pPr>
            <a:r>
              <a:rPr lang="sv-SE" sz="2400" b="1" dirty="0">
                <a:highlight>
                  <a:srgbClr val="FFFF00"/>
                </a:highlight>
              </a:rPr>
              <a:t>(Exempel: Om 0.1268 &lt; S &lt; 0.3803, välj Sektor 2.)</a:t>
            </a:r>
          </a:p>
          <a:p>
            <a:endParaRPr lang="sv-SE" sz="2400" b="1" dirty="0">
              <a:highlight>
                <a:srgbClr val="FFFF00"/>
              </a:highlight>
            </a:endParaRP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470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1" y="2059576"/>
            <a:ext cx="12213381" cy="4798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120C-F7F4-478F-BC3C-C88A07452FF8}"/>
              </a:ext>
            </a:extLst>
          </p:cNvPr>
          <p:cNvSpPr txBox="1"/>
          <p:nvPr/>
        </p:nvSpPr>
        <p:spPr>
          <a:xfrm>
            <a:off x="814692" y="382012"/>
            <a:ext cx="98760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Val av sektor för utgångsgruppering: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Konstruera följande figur.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Generera ett slumptal, U, med likformig fördelning, mellan 0 och 1.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Figuren visar vilken sektor som bör väljas.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(Exempel: Om 0.3803 &lt; U &lt; 0.8873, välj Sektor 3.)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52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>
          <a:xfrm>
            <a:off x="3740727" y="5062451"/>
            <a:ext cx="282633" cy="17456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7780712" y="1230284"/>
            <a:ext cx="1807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Kontroll</a:t>
            </a:r>
          </a:p>
        </p:txBody>
      </p:sp>
    </p:spTree>
    <p:extLst>
      <p:ext uri="{BB962C8B-B14F-4D97-AF65-F5344CB8AC3E}">
        <p14:creationId xmlns:p14="http://schemas.microsoft.com/office/powerpoint/2010/main" val="2094143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CD55-FD8F-4F38-B0BD-E68D421EA7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6423" y="365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818606" y="1911681"/>
          <a:ext cx="978746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76500" imgH="228600" progId="Equation.DSMT4">
                  <p:embed/>
                </p:oleObj>
              </mc:Choice>
              <mc:Fallback>
                <p:oleObj name="Equation" r:id="rId2" imgW="2476500" imgH="2286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606" y="1911681"/>
                        <a:ext cx="978746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818606" y="1214899"/>
            <a:ext cx="236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Är detta korrekt?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7085" y="3049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818606" y="3407041"/>
          <a:ext cx="6653930" cy="1184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28520" imgH="177480" progId="Equation.DSMT4">
                  <p:embed/>
                </p:oleObj>
              </mc:Choice>
              <mc:Fallback>
                <p:oleObj name="Equation" r:id="rId4" imgW="1028520" imgH="177480" progId="Equation.DSMT4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606" y="3407041"/>
                        <a:ext cx="6653930" cy="11841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ruta 7"/>
          <p:cNvSpPr txBox="1"/>
          <p:nvPr/>
        </p:nvSpPr>
        <p:spPr>
          <a:xfrm>
            <a:off x="4791125" y="4942153"/>
            <a:ext cx="4865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Ja, beräkningarna stämmer.</a:t>
            </a:r>
          </a:p>
        </p:txBody>
      </p:sp>
    </p:spTree>
    <p:extLst>
      <p:ext uri="{BB962C8B-B14F-4D97-AF65-F5344CB8AC3E}">
        <p14:creationId xmlns:p14="http://schemas.microsoft.com/office/powerpoint/2010/main" val="28666360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4762-B6B5-867C-ED9D-FCC85CCD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FB8D-299E-4E9F-9432-DA377D3F5FAB}" type="slidenum">
              <a:rPr lang="en-US" smtClean="0"/>
              <a:t>78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BEC57-070F-AE39-E3D0-058318C69F23}"/>
              </a:ext>
            </a:extLst>
          </p:cNvPr>
          <p:cNvSpPr txBox="1"/>
          <p:nvPr/>
        </p:nvSpPr>
        <p:spPr>
          <a:xfrm>
            <a:off x="881974" y="663728"/>
            <a:ext cx="104280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u="sng" dirty="0"/>
              <a:t>Slutsats:</a:t>
            </a:r>
          </a:p>
          <a:p>
            <a:endParaRPr lang="sv-SE" sz="2400" b="1" dirty="0"/>
          </a:p>
          <a:p>
            <a:r>
              <a:rPr lang="sv-SE" sz="2400" b="1" dirty="0"/>
              <a:t>Denna presentation och de artiklar med länkar som den bygger på, har visat hur </a:t>
            </a:r>
          </a:p>
          <a:p>
            <a:r>
              <a:rPr lang="sv-SE" sz="2400" b="1" dirty="0"/>
              <a:t>optimala beslut bör fastställas i fyra olika typiska strids-situationer.</a:t>
            </a:r>
          </a:p>
          <a:p>
            <a:endParaRPr lang="sv-SE" sz="2400" b="1" dirty="0"/>
          </a:p>
          <a:p>
            <a:r>
              <a:rPr lang="sv-SE" sz="2400" b="1" dirty="0"/>
              <a:t>Genom detta slag av beslutsfattande effektiviseras Jägarstriden. Detta är inte</a:t>
            </a:r>
          </a:p>
          <a:p>
            <a:r>
              <a:rPr lang="sv-SE" sz="2400" b="1" dirty="0"/>
              <a:t>en åsikt utan ett matematiskt bevisat faktum.</a:t>
            </a:r>
          </a:p>
          <a:p>
            <a:endParaRPr lang="sv-SE" sz="2400" b="1" dirty="0"/>
          </a:p>
          <a:p>
            <a:r>
              <a:rPr lang="sv-SE" sz="2400" b="1" dirty="0"/>
              <a:t>Jag hoppas, i Nationens intresse, att denna metodik får genomslag, </a:t>
            </a:r>
          </a:p>
          <a:p>
            <a:r>
              <a:rPr lang="sv-SE" sz="2400" b="1" dirty="0"/>
              <a:t>såväl i framtida Jägarstrid som i militär utbildning.</a:t>
            </a:r>
          </a:p>
          <a:p>
            <a:endParaRPr lang="sv-SE" sz="2400" b="1" dirty="0"/>
          </a:p>
          <a:p>
            <a:endParaRPr lang="sv-SE" sz="2400" b="1" dirty="0"/>
          </a:p>
          <a:p>
            <a:r>
              <a:rPr lang="sv-SE" sz="2400" b="1" dirty="0"/>
              <a:t>Tack för uppmärksamheten!</a:t>
            </a:r>
          </a:p>
          <a:p>
            <a:pPr algn="r"/>
            <a:endParaRPr lang="sv-SE" sz="2400" b="1" dirty="0"/>
          </a:p>
          <a:p>
            <a:pPr algn="r"/>
            <a:r>
              <a:rPr lang="sv-SE" sz="2400" b="1" dirty="0"/>
              <a:t>Peter Lohmander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479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2AAB2-8DB1-0183-076D-585659B5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3055-B480-425C-AE2D-0955F072BB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E94D5-C605-6FEE-9E99-2BD115837D1F}"/>
              </a:ext>
            </a:extLst>
          </p:cNvPr>
          <p:cNvSpPr txBox="1"/>
          <p:nvPr/>
        </p:nvSpPr>
        <p:spPr>
          <a:xfrm>
            <a:off x="1171851" y="1322773"/>
            <a:ext cx="890430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Optimering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av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dynamiskt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vapenstöd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med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koppling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till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aktuellt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krig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Ukraina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</a:t>
            </a:r>
          </a:p>
          <a:p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Lohmander, P., Optimal Dynamic Control of Proxy War Arms Support.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Automation 2023, 4, 31-56.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https://doi.org/10.3390/automation4010004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393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23FD9-0D41-1CED-F278-93164489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D83055-B480-425C-AE2D-0955F072BBF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815B8-38E3-4FE0-7EC4-2397BA795B7E}"/>
              </a:ext>
            </a:extLst>
          </p:cNvPr>
          <p:cNvSpPr txBox="1"/>
          <p:nvPr/>
        </p:nvSpPr>
        <p:spPr>
          <a:xfrm>
            <a:off x="730557" y="1182231"/>
            <a:ext cx="10366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Optimal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dimensionering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av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försvar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m.h.t.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dynamik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olika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mål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Lohmander, P., Optimal Deployment,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https://www.preprints.org/manuscript/202402.1265/v1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9309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1651</Words>
  <Application>Microsoft Office PowerPoint</Application>
  <PresentationFormat>Widescreen</PresentationFormat>
  <Paragraphs>327</Paragraphs>
  <Slides>78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Aharoni</vt:lpstr>
      <vt:lpstr>Arial</vt:lpstr>
      <vt:lpstr>Calibri</vt:lpstr>
      <vt:lpstr>Calibri Light</vt:lpstr>
      <vt:lpstr>Times New Roman</vt:lpstr>
      <vt:lpstr>Office Theme</vt:lpstr>
      <vt:lpstr>1_Office-tema</vt:lpstr>
      <vt:lpstr>Office-tema</vt:lpstr>
      <vt:lpstr>Equation</vt:lpstr>
      <vt:lpstr>MathType 5.0 Equation</vt:lpstr>
      <vt:lpstr>Optimal Jägarstrid Peter Lohmander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Optimalt Eldöverfall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positionering av stridspatrull för skydd av stab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Optimal spaning mot och optimalt överfall på fientlig stab</vt:lpstr>
      <vt:lpstr>PowerPoint Presentation</vt:lpstr>
      <vt:lpstr>PowerPoint Presentation</vt:lpstr>
      <vt:lpstr>Optimal utgångsgruppering för spaning och överfall mot fientlig stab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Optimalt vägval</dc:title>
  <dc:creator>Peter Lohmander</dc:creator>
  <cp:lastModifiedBy>Peter Lohmander</cp:lastModifiedBy>
  <cp:revision>69</cp:revision>
  <dcterms:created xsi:type="dcterms:W3CDTF">2024-03-13T20:25:05Z</dcterms:created>
  <dcterms:modified xsi:type="dcterms:W3CDTF">2024-03-18T13:45:37Z</dcterms:modified>
</cp:coreProperties>
</file>